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67"/>
  </p:notesMasterIdLst>
  <p:sldIdLst>
    <p:sldId id="256" r:id="rId2"/>
    <p:sldId id="257" r:id="rId3"/>
    <p:sldId id="266" r:id="rId4"/>
    <p:sldId id="269" r:id="rId5"/>
    <p:sldId id="270" r:id="rId6"/>
    <p:sldId id="315" r:id="rId7"/>
    <p:sldId id="316" r:id="rId8"/>
    <p:sldId id="317" r:id="rId9"/>
    <p:sldId id="258" r:id="rId10"/>
    <p:sldId id="271" r:id="rId11"/>
    <p:sldId id="272" r:id="rId12"/>
    <p:sldId id="275" r:id="rId13"/>
    <p:sldId id="309" r:id="rId14"/>
    <p:sldId id="277" r:id="rId15"/>
    <p:sldId id="278" r:id="rId16"/>
    <p:sldId id="279" r:id="rId17"/>
    <p:sldId id="280" r:id="rId18"/>
    <p:sldId id="281" r:id="rId19"/>
    <p:sldId id="310" r:id="rId20"/>
    <p:sldId id="282" r:id="rId21"/>
    <p:sldId id="283" r:id="rId22"/>
    <p:sldId id="354" r:id="rId23"/>
    <p:sldId id="355" r:id="rId24"/>
    <p:sldId id="353" r:id="rId25"/>
    <p:sldId id="319" r:id="rId26"/>
    <p:sldId id="320" r:id="rId27"/>
    <p:sldId id="321" r:id="rId28"/>
    <p:sldId id="322" r:id="rId29"/>
    <p:sldId id="326" r:id="rId30"/>
    <p:sldId id="303" r:id="rId31"/>
    <p:sldId id="325" r:id="rId32"/>
    <p:sldId id="329" r:id="rId33"/>
    <p:sldId id="328" r:id="rId34"/>
    <p:sldId id="327" r:id="rId35"/>
    <p:sldId id="323" r:id="rId36"/>
    <p:sldId id="332" r:id="rId37"/>
    <p:sldId id="331" r:id="rId38"/>
    <p:sldId id="340" r:id="rId39"/>
    <p:sldId id="341" r:id="rId40"/>
    <p:sldId id="351" r:id="rId41"/>
    <p:sldId id="336" r:id="rId42"/>
    <p:sldId id="330" r:id="rId43"/>
    <p:sldId id="337" r:id="rId44"/>
    <p:sldId id="338" r:id="rId45"/>
    <p:sldId id="342" r:id="rId46"/>
    <p:sldId id="343" r:id="rId47"/>
    <p:sldId id="284" r:id="rId48"/>
    <p:sldId id="344" r:id="rId49"/>
    <p:sldId id="349" r:id="rId50"/>
    <p:sldId id="345" r:id="rId51"/>
    <p:sldId id="350" r:id="rId52"/>
    <p:sldId id="352" r:id="rId53"/>
    <p:sldId id="356" r:id="rId54"/>
    <p:sldId id="346" r:id="rId55"/>
    <p:sldId id="347" r:id="rId56"/>
    <p:sldId id="348" r:id="rId57"/>
    <p:sldId id="335" r:id="rId58"/>
    <p:sldId id="334" r:id="rId59"/>
    <p:sldId id="333" r:id="rId60"/>
    <p:sldId id="285" r:id="rId61"/>
    <p:sldId id="286" r:id="rId62"/>
    <p:sldId id="324" r:id="rId63"/>
    <p:sldId id="308" r:id="rId64"/>
    <p:sldId id="314" r:id="rId65"/>
    <p:sldId id="311" r:id="rId6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66"/>
            <p14:sldId id="269"/>
            <p14:sldId id="270"/>
            <p14:sldId id="315"/>
            <p14:sldId id="316"/>
            <p14:sldId id="317"/>
            <p14:sldId id="258"/>
            <p14:sldId id="271"/>
            <p14:sldId id="272"/>
            <p14:sldId id="275"/>
            <p14:sldId id="309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354"/>
            <p14:sldId id="355"/>
            <p14:sldId id="353"/>
            <p14:sldId id="319"/>
            <p14:sldId id="320"/>
            <p14:sldId id="321"/>
            <p14:sldId id="322"/>
            <p14:sldId id="326"/>
            <p14:sldId id="303"/>
            <p14:sldId id="325"/>
            <p14:sldId id="329"/>
            <p14:sldId id="328"/>
            <p14:sldId id="327"/>
            <p14:sldId id="323"/>
            <p14:sldId id="332"/>
            <p14:sldId id="331"/>
            <p14:sldId id="340"/>
            <p14:sldId id="341"/>
            <p14:sldId id="351"/>
            <p14:sldId id="336"/>
            <p14:sldId id="330"/>
            <p14:sldId id="337"/>
            <p14:sldId id="338"/>
            <p14:sldId id="342"/>
            <p14:sldId id="343"/>
            <p14:sldId id="284"/>
            <p14:sldId id="344"/>
            <p14:sldId id="349"/>
            <p14:sldId id="345"/>
            <p14:sldId id="350"/>
            <p14:sldId id="352"/>
            <p14:sldId id="356"/>
            <p14:sldId id="346"/>
            <p14:sldId id="347"/>
            <p14:sldId id="348"/>
            <p14:sldId id="335"/>
            <p14:sldId id="334"/>
            <p14:sldId id="333"/>
            <p14:sldId id="285"/>
            <p14:sldId id="286"/>
            <p14:sldId id="324"/>
            <p14:sldId id="308"/>
            <p14:sldId id="314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6348" autoAdjust="0"/>
  </p:normalViewPr>
  <p:slideViewPr>
    <p:cSldViewPr snapToGrid="0" snapToObjects="1">
      <p:cViewPr varScale="1">
        <p:scale>
          <a:sx n="102" d="100"/>
          <a:sy n="102" d="100"/>
        </p:scale>
        <p:origin x="-18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8/25/13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</a:t>
            </a:r>
            <a:r>
              <a:rPr lang="en-US" dirty="0" err="1" smtClean="0"/>
              <a:t>á</a:t>
            </a:r>
            <a:r>
              <a:rPr lang="en-US" dirty="0" smtClean="0"/>
              <a:t> um </a:t>
            </a:r>
            <a:r>
              <a:rPr lang="en-US" dirty="0" err="1" smtClean="0"/>
              <a:t>arcabouço</a:t>
            </a:r>
            <a:r>
              <a:rPr lang="en-US" dirty="0" smtClean="0"/>
              <a:t> de </a:t>
            </a:r>
            <a:r>
              <a:rPr lang="en-US" dirty="0" err="1" smtClean="0"/>
              <a:t>ferramentas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informação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procuram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mitigar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vulnerabilidades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- 5 statistics</a:t>
            </a:r>
            <a:r>
              <a:rPr lang="en-US" baseline="0" dirty="0" smtClean="0"/>
              <a:t> computed in a simple </a:t>
            </a:r>
            <a:r>
              <a:rPr lang="en-US" dirty="0" smtClean="0"/>
              <a:t>Frame differences in</a:t>
            </a:r>
            <a:r>
              <a:rPr lang="en-US" baseline="0" dirty="0" smtClean="0"/>
              <a:t> a frame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4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Reflection</a:t>
            </a:r>
            <a:r>
              <a:rPr lang="en-US" baseline="0" dirty="0" smtClean="0"/>
              <a:t> and Quality of the display medium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25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HERE,</a:t>
            </a:r>
            <a:r>
              <a:rPr lang="en-US" baseline="0" dirty="0" smtClean="0"/>
              <a:t> WE WILL TALK ABOUT THE PROTOCOLS THAT WE USED IN THIS WORK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FIRST, we evaluated how each countermeasure perform in each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7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SECOND PROTOCOL CALLED INTER TEST PROTOCOL. THIS PROTOCOL EMULATES THE REAL WORLD SCENARIO</a:t>
            </a:r>
          </a:p>
          <a:p>
            <a:pPr marL="174708" indent="-174708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 do you expect when you train a countermeasure?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78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FAR 100 e</a:t>
            </a:r>
            <a:r>
              <a:rPr lang="en-US" baseline="0" dirty="0" smtClean="0"/>
              <a:t> o FAR 1000, </a:t>
            </a:r>
            <a:r>
              <a:rPr lang="en-US" baseline="0" dirty="0" err="1" smtClean="0"/>
              <a:t>métricas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deseja</a:t>
            </a:r>
            <a:r>
              <a:rPr lang="en-US" baseline="0" dirty="0" smtClean="0"/>
              <a:t> altos </a:t>
            </a:r>
            <a:r>
              <a:rPr lang="en-US" baseline="0" dirty="0" err="1" smtClean="0"/>
              <a:t>níveis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1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Calibri"/>
              </a:rPr>
              <a:t>The countermeasures have good performance and seems to have a good generalization capability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Contudo</a:t>
            </a:r>
            <a:r>
              <a:rPr lang="en-US" dirty="0" smtClean="0"/>
              <a:t> o </a:t>
            </a:r>
            <a:r>
              <a:rPr lang="en-US" dirty="0" err="1" smtClean="0"/>
              <a:t>ponto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</a:t>
            </a:r>
            <a:r>
              <a:rPr lang="en-US" baseline="0" dirty="0" err="1" smtClean="0"/>
              <a:t>ção</a:t>
            </a:r>
            <a:r>
              <a:rPr lang="en-US" baseline="0" dirty="0" smtClean="0"/>
              <a:t> entre a </a:t>
            </a:r>
            <a:r>
              <a:rPr lang="en-US" baseline="0" dirty="0" err="1" smtClean="0"/>
              <a:t>pessoa</a:t>
            </a:r>
            <a:r>
              <a:rPr lang="en-US" baseline="0" dirty="0" smtClean="0"/>
              <a:t> e o sensor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The databases have</a:t>
            </a:r>
            <a:r>
              <a:rPr lang="en-US" baseline="0" dirty="0" smtClean="0"/>
              <a:t> some differences.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They have different kind of attacks and different ways to perform an attack. It seems that the countermeasure are not that robust to be applied in a real world scenario and we need something more robust.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6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AN INTUITIVE APPROACH TO DEAL WITH THIS, IS</a:t>
            </a:r>
            <a:r>
              <a:rPr lang="en-US" baseline="0" dirty="0" smtClean="0"/>
              <a:t> TO COMBINE BOTH DATABASES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3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r>
              <a:rPr lang="en-US" dirty="0" smtClean="0"/>
              <a:t>Additionally,</a:t>
            </a:r>
            <a:r>
              <a:rPr lang="en-US" baseline="0" dirty="0" smtClean="0"/>
              <a:t> t</a:t>
            </a:r>
            <a:r>
              <a:rPr lang="en-US" dirty="0" smtClean="0"/>
              <a:t>his technique has one</a:t>
            </a:r>
            <a:r>
              <a:rPr lang="en-US" baseline="0" dirty="0" smtClean="0"/>
              <a:t> disadvantage.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When is necessary to add a different kind attack is necessary to train again the countermeasure. </a:t>
            </a:r>
          </a:p>
          <a:p>
            <a:pPr marL="174708" indent="-174708">
              <a:buFontTx/>
              <a:buChar char="-"/>
            </a:pPr>
            <a:r>
              <a:rPr lang="en-US" baseline="0" dirty="0" smtClean="0"/>
              <a:t>Is necessary something 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2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813"/>
            <a:r>
              <a:rPr lang="fr-FR" dirty="0">
                <a:cs typeface="Calibri"/>
              </a:rPr>
              <a:t>- ANOTHER APPROACH TO DEAL WITH THIS DIFFERENT KIND OF ATTACKS IS THE SCORE LEVEL FUSION</a:t>
            </a:r>
          </a:p>
          <a:p>
            <a:pPr marL="111813"/>
            <a:r>
              <a:rPr lang="fr-FR" dirty="0">
                <a:cs typeface="Calibri"/>
              </a:rPr>
              <a:t>- Fusion </a:t>
            </a:r>
            <a:r>
              <a:rPr lang="fr-FR" dirty="0" err="1">
                <a:cs typeface="Calibri"/>
              </a:rPr>
              <a:t>using</a:t>
            </a:r>
            <a:r>
              <a:rPr lang="fr-FR" dirty="0">
                <a:cs typeface="Calibri"/>
              </a:rPr>
              <a:t> the a simple SUM of </a:t>
            </a:r>
            <a:r>
              <a:rPr lang="fr-FR" dirty="0" err="1">
                <a:cs typeface="Calibri"/>
              </a:rPr>
              <a:t>normalized</a:t>
            </a:r>
            <a:r>
              <a:rPr lang="fr-FR" dirty="0">
                <a:cs typeface="Calibri"/>
              </a:rPr>
              <a:t> scores</a:t>
            </a:r>
          </a:p>
          <a:p>
            <a:pPr marL="111813"/>
            <a:r>
              <a:rPr lang="fr-FR" dirty="0">
                <a:cs typeface="Calibri"/>
              </a:rPr>
              <a:t>- HERE, WE ORGANIZED THE FUSION STRATEGY TRAINING EACH COUNTERMEASURE USING DIFFERENT DATABASES, BUT YOU CAN </a:t>
            </a:r>
            <a:r>
              <a:rPr lang="en-US" dirty="0">
                <a:cs typeface="Calibri"/>
              </a:rPr>
              <a:t>EASILY CAN COMBINE ANYTHING YOU WANT.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B6D8A-3E8A-6440-A260-8D851858B96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um </a:t>
            </a:r>
            <a:r>
              <a:rPr lang="en-US" dirty="0" err="1" smtClean="0"/>
              <a:t>destaque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contribuições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8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biometria</a:t>
            </a:r>
            <a:r>
              <a:rPr lang="en-US" baseline="0" dirty="0" smtClean="0"/>
              <a:t> de FACE (FOCO DO TRABALHO)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Sr. </a:t>
            </a:r>
            <a:r>
              <a:rPr lang="en-US" baseline="0" dirty="0" err="1" smtClean="0"/>
              <a:t>Simpsom</a:t>
            </a:r>
            <a:r>
              <a:rPr lang="en-US" baseline="0" dirty="0" smtClean="0"/>
              <a:t>…..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robustos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no </a:t>
            </a:r>
            <a:r>
              <a:rPr lang="en-US" baseline="0" dirty="0" err="1" smtClean="0"/>
              <a:t>mercado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parte deles </a:t>
            </a:r>
            <a:r>
              <a:rPr lang="en-US" baseline="0" dirty="0" err="1" smtClean="0"/>
              <a:t>s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vulneráveis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fotografias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máscaras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 err="1" smtClean="0"/>
              <a:t>poss</a:t>
            </a:r>
            <a:r>
              <a:rPr lang="en-US" dirty="0" err="1" smtClean="0"/>
              <a:t>ível</a:t>
            </a:r>
            <a:r>
              <a:rPr lang="en-US" dirty="0" smtClean="0"/>
              <a:t>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maquiagem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cirurgia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plástica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fotos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vídeos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ameaças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comuns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6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acontece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ataque</a:t>
            </a:r>
            <a:r>
              <a:rPr lang="en-US" baseline="0" dirty="0" smtClean="0"/>
              <a:t> de spoofing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5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endParaRPr lang="en-US" dirty="0" smtClean="0"/>
          </a:p>
          <a:p>
            <a:r>
              <a:rPr lang="en-US" dirty="0" err="1" smtClean="0"/>
              <a:t>Reflectância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o HTER?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Valor de tau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estimado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subconjunto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calibração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base de dados de </a:t>
            </a:r>
            <a:r>
              <a:rPr lang="en-US" baseline="0" dirty="0" err="1" smtClean="0"/>
              <a:t>teste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 </a:t>
            </a:r>
            <a:r>
              <a:rPr lang="en-US" baseline="0" dirty="0" err="1" smtClean="0"/>
              <a:t>Indica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certo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generalização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o valor de </a:t>
            </a:r>
            <a:r>
              <a:rPr lang="en-US" baseline="0" dirty="0" err="1" smtClean="0"/>
              <a:t>limiar</a:t>
            </a:r>
            <a:r>
              <a:rPr lang="en-US" baseline="0" dirty="0" smtClean="0"/>
              <a:t> e a performance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subconjuntos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distintos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6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8/25/13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microsoft.com/office/2007/relationships/media" Target="../media/media6.mov"/><Relationship Id="rId6" Type="http://schemas.openxmlformats.org/officeDocument/2006/relationships/video" Target="../media/media6.mo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9.e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18.png"/><Relationship Id="rId14" Type="http://schemas.openxmlformats.org/officeDocument/2006/relationships/image" Target="../media/image23.png"/><Relationship Id="rId15" Type="http://schemas.openxmlformats.org/officeDocument/2006/relationships/image" Target="../media/image56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2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53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53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 Comparative Study of Countermeasures to Detect Spoofing Attacks in Face Authentication 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24" y="4363062"/>
            <a:ext cx="6876910" cy="2312145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Aluno</a:t>
            </a:r>
            <a:r>
              <a:rPr lang="en-US" sz="2200" dirty="0" smtClean="0"/>
              <a:t>: Tiago de Freitas Pereira</a:t>
            </a:r>
          </a:p>
          <a:p>
            <a:r>
              <a:rPr lang="en-US" sz="2200" dirty="0" err="1" smtClean="0"/>
              <a:t>Orientador</a:t>
            </a:r>
            <a:r>
              <a:rPr lang="en-US" sz="2200" dirty="0" smtClean="0"/>
              <a:t>: Prof. Dr. José Mario De Martino</a:t>
            </a:r>
          </a:p>
          <a:p>
            <a:endParaRPr lang="en-US" sz="2200" dirty="0"/>
          </a:p>
          <a:p>
            <a:r>
              <a:rPr lang="en-US" sz="2200" dirty="0" err="1" smtClean="0"/>
              <a:t>Faculdade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Engenharia</a:t>
            </a:r>
            <a:r>
              <a:rPr lang="en-US" sz="2200" dirty="0" smtClean="0"/>
              <a:t> </a:t>
            </a:r>
            <a:r>
              <a:rPr lang="en-US" sz="2200" dirty="0" err="1" smtClean="0"/>
              <a:t>Elétrica</a:t>
            </a:r>
            <a:r>
              <a:rPr lang="en-US" sz="2200" dirty="0" smtClean="0"/>
              <a:t> e de </a:t>
            </a:r>
            <a:r>
              <a:rPr lang="en-US" sz="2200" dirty="0" err="1" smtClean="0"/>
              <a:t>Computação</a:t>
            </a:r>
            <a:r>
              <a:rPr lang="en-US" sz="2200" dirty="0" smtClean="0"/>
              <a:t> – FEEC</a:t>
            </a:r>
          </a:p>
          <a:p>
            <a:r>
              <a:rPr lang="en-US" sz="2200" dirty="0" err="1" smtClean="0"/>
              <a:t>Defesa</a:t>
            </a:r>
            <a:r>
              <a:rPr lang="en-US" sz="2200" dirty="0" smtClean="0"/>
              <a:t> </a:t>
            </a:r>
            <a:r>
              <a:rPr lang="en-US" sz="2200" dirty="0" smtClean="0"/>
              <a:t>de </a:t>
            </a:r>
            <a:r>
              <a:rPr lang="en-US" sz="2200" dirty="0" err="1" smtClean="0"/>
              <a:t>mestrado</a:t>
            </a:r>
            <a:endParaRPr lang="en-US" sz="2200" dirty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0" y="4934341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Acesso</a:t>
            </a:r>
            <a:r>
              <a:rPr lang="en-US" dirty="0" smtClean="0"/>
              <a:t> real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200" y="2907080"/>
            <a:ext cx="8058745" cy="1838979"/>
            <a:chOff x="1233735" y="2898874"/>
            <a:chExt cx="6042270" cy="1378826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35" y="3049945"/>
              <a:ext cx="1396688" cy="1031400"/>
            </a:xfrm>
            <a:prstGeom prst="rect">
              <a:avLst/>
            </a:prstGeom>
          </p:spPr>
        </p:pic>
        <p:pic>
          <p:nvPicPr>
            <p:cNvPr id="5" name="Picture 4" descr="Hardware-Webcam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715" y="2898874"/>
              <a:ext cx="1378826" cy="1378826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699250" y="3383988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711529" y="3330570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46728" y="3330570"/>
              <a:ext cx="1929277" cy="750775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latin typeface="Calibri"/>
                  <a:cs typeface="Calibri"/>
                </a:rPr>
                <a:t>Autenticação</a:t>
              </a:r>
              <a:r>
                <a:rPr lang="en-US" sz="2000" dirty="0" smtClean="0">
                  <a:latin typeface="Calibri"/>
                  <a:cs typeface="Calibri"/>
                </a:rPr>
                <a:t> de face</a:t>
              </a:r>
              <a:endParaRPr lang="en-US" sz="20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54912" y="4559438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0797" y="4759493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52017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17" name="Picture 16" descr="Hardware-Video-Camera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13" y="3425853"/>
            <a:ext cx="941756" cy="941756"/>
          </a:xfrm>
          <a:prstGeom prst="rect">
            <a:avLst/>
          </a:prstGeom>
        </p:spPr>
      </p:pic>
      <p:pic>
        <p:nvPicPr>
          <p:cNvPr id="18" name="Picture 17" descr="ipad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08" y="4031468"/>
            <a:ext cx="1425876" cy="1113966"/>
          </a:xfrm>
          <a:prstGeom prst="rect">
            <a:avLst/>
          </a:prstGeom>
        </p:spPr>
      </p:pic>
      <p:pic>
        <p:nvPicPr>
          <p:cNvPr id="19" name="Picture 18" descr="iphone_at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16" y="2628793"/>
            <a:ext cx="1650659" cy="1237995"/>
          </a:xfrm>
          <a:prstGeom prst="rect">
            <a:avLst/>
          </a:prstGeom>
        </p:spPr>
      </p:pic>
      <p:pic>
        <p:nvPicPr>
          <p:cNvPr id="20" name="Picture 19" descr="Screen Shot 2013-01-11 at 4.35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7" y="3398409"/>
            <a:ext cx="1269716" cy="93763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803573" y="3617211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768600">
            <a:off x="3127999" y="319663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544403">
            <a:off x="3269325" y="412175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982807" y="3454909"/>
            <a:ext cx="1929277" cy="750775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r>
              <a:rPr lang="en-US" dirty="0" smtClean="0">
                <a:latin typeface="Calibri"/>
                <a:cs typeface="Calibri"/>
              </a:rPr>
              <a:t> de face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ight Arrow 24"/>
          <p:cNvSpPr/>
          <p:nvPr/>
        </p:nvSpPr>
        <p:spPr>
          <a:xfrm rot="2002553">
            <a:off x="5095085" y="3153638"/>
            <a:ext cx="459590" cy="559615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518029">
            <a:off x="4893085" y="4104605"/>
            <a:ext cx="556104" cy="559616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Hardware-Webcam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73" y="3191093"/>
            <a:ext cx="1378826" cy="137882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6474851" y="3566017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87843" y="4257942"/>
            <a:ext cx="208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Captura</a:t>
            </a:r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p</a:t>
            </a:r>
            <a:r>
              <a:rPr lang="en-US" sz="2000" dirty="0" err="1" smtClean="0">
                <a:latin typeface="Calibri"/>
                <a:cs typeface="Calibri"/>
              </a:rPr>
              <a:t>ara</a:t>
            </a:r>
            <a:r>
              <a:rPr lang="en-US" sz="2000" dirty="0" smtClean="0">
                <a:latin typeface="Calibri"/>
                <a:cs typeface="Calibri"/>
              </a:rPr>
              <a:t> a </a:t>
            </a:r>
            <a:r>
              <a:rPr lang="en-US" sz="2000" dirty="0" err="1" smtClean="0">
                <a:latin typeface="Calibri"/>
                <a:cs typeface="Calibri"/>
              </a:rPr>
              <a:t>fraude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1143" y="4492007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4213" y="4413173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52625" y="1493187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Calibri"/>
                <a:ea typeface="+mn-ea"/>
                <a:cs typeface="Calibri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eorgia"/>
              <a:buNone/>
            </a:pPr>
            <a:r>
              <a:rPr lang="en-US" dirty="0" err="1" smtClean="0"/>
              <a:t>Cenário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Independente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34844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dependem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exploram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r>
              <a:rPr lang="en-US" dirty="0" smtClean="0"/>
              <a:t> (</a:t>
            </a:r>
            <a:r>
              <a:rPr lang="en-US" i="1" dirty="0" err="1" smtClean="0"/>
              <a:t>liveness</a:t>
            </a:r>
            <a:r>
              <a:rPr lang="en-US" i="1" dirty="0" smtClean="0"/>
              <a:t> detection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Discrepância</a:t>
            </a:r>
            <a:r>
              <a:rPr lang="en-US" dirty="0" smtClean="0"/>
              <a:t> </a:t>
            </a:r>
            <a:r>
              <a:rPr lang="en-US" dirty="0" err="1" smtClean="0"/>
              <a:t>relativa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b="1" dirty="0" err="1"/>
              <a:t>Discrepância</a:t>
            </a:r>
            <a:r>
              <a:rPr lang="en-US" b="1" dirty="0"/>
              <a:t> </a:t>
            </a:r>
            <a:r>
              <a:rPr lang="en-US" b="1" dirty="0" err="1"/>
              <a:t>relativa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qualidade</a:t>
            </a:r>
            <a:r>
              <a:rPr lang="en-US" b="1" dirty="0"/>
              <a:t> da </a:t>
            </a:r>
            <a:r>
              <a:rPr lang="en-US" b="1" dirty="0" err="1"/>
              <a:t>imagem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O </a:t>
            </a:r>
            <a:r>
              <a:rPr lang="en-US" dirty="0" err="1"/>
              <a:t>p</a:t>
            </a:r>
            <a:r>
              <a:rPr lang="en-US" dirty="0" err="1" smtClean="0"/>
              <a:t>rocesso</a:t>
            </a:r>
            <a:r>
              <a:rPr lang="en-US" dirty="0" smtClean="0"/>
              <a:t> de </a:t>
            </a:r>
            <a:r>
              <a:rPr lang="en-US" dirty="0" err="1" smtClean="0"/>
              <a:t>amostragem</a:t>
            </a:r>
            <a:r>
              <a:rPr lang="en-US" dirty="0" smtClean="0"/>
              <a:t> e </a:t>
            </a:r>
            <a:r>
              <a:rPr lang="en-US" dirty="0" err="1" smtClean="0"/>
              <a:t>quantização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mídia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geram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degradados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dirty="0" smtClean="0"/>
              <a:t> a </a:t>
            </a:r>
            <a:r>
              <a:rPr lang="en-US" dirty="0" err="1" smtClean="0"/>
              <a:t>captura</a:t>
            </a:r>
            <a:r>
              <a:rPr lang="en-US" dirty="0" smtClean="0"/>
              <a:t> de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Bases de dados tem </a:t>
            </a:r>
            <a:r>
              <a:rPr lang="en-US" dirty="0" err="1" smtClean="0"/>
              <a:t>sido</a:t>
            </a:r>
            <a:r>
              <a:rPr lang="en-US" dirty="0" smtClean="0"/>
              <a:t> </a:t>
            </a:r>
            <a:r>
              <a:rPr lang="en-US" dirty="0" err="1" smtClean="0"/>
              <a:t>construídas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estudo</a:t>
            </a:r>
            <a:r>
              <a:rPr lang="en-US" dirty="0" smtClean="0"/>
              <a:t>; </a:t>
            </a:r>
            <a:r>
              <a:rPr lang="en-US" dirty="0" err="1" smtClean="0"/>
              <a:t>destacam</a:t>
            </a:r>
            <a:r>
              <a:rPr lang="en-US" dirty="0" smtClean="0"/>
              <a:t>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12.614 </a:t>
            </a:r>
            <a:r>
              <a:rPr lang="en-US" dirty="0" err="1" smtClean="0"/>
              <a:t>fotos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</a:t>
            </a:r>
            <a:r>
              <a:rPr lang="en-US" dirty="0" err="1" smtClean="0"/>
              <a:t>efetuados</a:t>
            </a:r>
            <a:r>
              <a:rPr lang="en-US" dirty="0" smtClean="0"/>
              <a:t> com </a:t>
            </a:r>
            <a:r>
              <a:rPr lang="en-US" dirty="0" err="1" smtClean="0"/>
              <a:t>fotografias</a:t>
            </a:r>
            <a:r>
              <a:rPr lang="en-US" dirty="0" smtClean="0"/>
              <a:t> </a:t>
            </a:r>
            <a:r>
              <a:rPr lang="en-US" dirty="0" err="1" smtClean="0"/>
              <a:t>impressas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papel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 smtClean="0"/>
          </a:p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reconhecimento</a:t>
            </a:r>
            <a:r>
              <a:rPr lang="en-US" dirty="0" smtClean="0"/>
              <a:t> de face</a:t>
            </a:r>
          </a:p>
          <a:p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 smtClean="0"/>
          </a:p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 smtClean="0"/>
          </a:p>
          <a:p>
            <a:r>
              <a:rPr lang="en-US" dirty="0" err="1" smtClean="0"/>
              <a:t>Planejamento</a:t>
            </a:r>
            <a:endParaRPr lang="en-US" dirty="0" smtClean="0"/>
          </a:p>
          <a:p>
            <a:r>
              <a:rPr lang="en-US" dirty="0" err="1" smtClean="0"/>
              <a:t>Conclusões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600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fotografias</a:t>
            </a:r>
            <a:r>
              <a:rPr lang="en-US" dirty="0" smtClean="0"/>
              <a:t> e </a:t>
            </a:r>
            <a:r>
              <a:rPr lang="en-US" dirty="0" err="1" smtClean="0"/>
              <a:t>vídeos</a:t>
            </a:r>
            <a:r>
              <a:rPr lang="en-US" dirty="0" smtClean="0"/>
              <a:t>) 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qualidades</a:t>
            </a:r>
            <a:r>
              <a:rPr lang="en-US" dirty="0" smtClean="0"/>
              <a:t> (</a:t>
            </a:r>
            <a:r>
              <a:rPr lang="en-US" dirty="0" err="1" smtClean="0"/>
              <a:t>baixa</a:t>
            </a:r>
            <a:r>
              <a:rPr lang="en-US" dirty="0" smtClean="0"/>
              <a:t>, normal e </a:t>
            </a:r>
            <a:r>
              <a:rPr lang="en-US" dirty="0" err="1" smtClean="0"/>
              <a:t>alta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propost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1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4844" y="1656131"/>
            <a:ext cx="3464863" cy="4618857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lient005_session01_webcam_authenticate_adverse_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94570" y="1656131"/>
            <a:ext cx="2967635" cy="2225727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lient017_session01_webcam_authenticate_adverse_1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94571" y="4206047"/>
            <a:ext cx="2967634" cy="2225725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50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</a:t>
            </a:r>
            <a:r>
              <a:rPr lang="en-US" dirty="0" err="1" smtClean="0"/>
              <a:t>âmicas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9" name="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0837" y="1643678"/>
            <a:ext cx="2523669" cy="3364892"/>
          </a:xfrm>
          <a:prstGeom prst="rect">
            <a:avLst/>
          </a:prstGeom>
          <a:ln w="63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63386" y="1643678"/>
            <a:ext cx="2968158" cy="2226119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2" name="attack_print_client003_session01_highdef_photo_adverse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63386" y="4062286"/>
            <a:ext cx="2968158" cy="21886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079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600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repeatCount="600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6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Binary Patterns from Three Orthogonal Planes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Extens</a:t>
            </a:r>
            <a:r>
              <a:rPr lang="en-US" dirty="0" err="1" smtClean="0"/>
              <a:t>ão</a:t>
            </a:r>
            <a:r>
              <a:rPr lang="en-US" dirty="0" smtClean="0"/>
              <a:t> </a:t>
            </a:r>
            <a:r>
              <a:rPr lang="en-US" dirty="0" err="1" smtClean="0"/>
              <a:t>espaço</a:t>
            </a:r>
            <a:r>
              <a:rPr lang="en-US" dirty="0" smtClean="0"/>
              <a:t>-temporal do </a:t>
            </a:r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LBP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Screen Shot 2013-01-12 at 12.45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21" y="3243072"/>
            <a:ext cx="5051425" cy="2784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9042" y="3195446"/>
            <a:ext cx="234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Três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planos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 err="1" smtClean="0">
                <a:latin typeface="Calibri"/>
                <a:cs typeface="Calibri"/>
              </a:rPr>
              <a:t>ntersectando</a:t>
            </a:r>
            <a:r>
              <a:rPr lang="en-US" dirty="0" smtClean="0">
                <a:latin typeface="Calibri"/>
                <a:cs typeface="Calibri"/>
              </a:rPr>
              <a:t> um pixel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0935" y="3566237"/>
            <a:ext cx="1749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Histogramas</a:t>
            </a:r>
            <a:r>
              <a:rPr lang="en-US" dirty="0" smtClean="0">
                <a:latin typeface="Calibri"/>
                <a:cs typeface="Calibri"/>
              </a:rPr>
              <a:t> LBP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>
                <a:latin typeface="Calibri"/>
                <a:cs typeface="Calibri"/>
              </a:rPr>
              <a:t>p</a:t>
            </a:r>
            <a:r>
              <a:rPr lang="en-US" dirty="0" err="1" smtClean="0">
                <a:latin typeface="Calibri"/>
                <a:cs typeface="Calibri"/>
              </a:rPr>
              <a:t>ara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cada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plano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11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Arquitetura</a:t>
            </a:r>
            <a:r>
              <a:rPr lang="en-US" dirty="0" smtClean="0"/>
              <a:t> da </a:t>
            </a:r>
            <a:r>
              <a:rPr lang="en-US" dirty="0" err="1" smtClean="0"/>
              <a:t>contramedida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  <a:p>
            <a:endParaRPr lang="en-US" dirty="0"/>
          </a:p>
        </p:txBody>
      </p:sp>
      <p:pic>
        <p:nvPicPr>
          <p:cNvPr id="4" name="Picture 3" descr="countermeasure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2153"/>
            <a:ext cx="9144000" cy="1875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74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Arquitetura</a:t>
            </a:r>
            <a:r>
              <a:rPr lang="en-US" dirty="0" smtClean="0"/>
              <a:t> da </a:t>
            </a:r>
            <a:r>
              <a:rPr lang="en-US" dirty="0" err="1" smtClean="0"/>
              <a:t>contramedida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Um </a:t>
            </a:r>
            <a:r>
              <a:rPr lang="en-US" dirty="0" err="1" smtClean="0"/>
              <a:t>ú</a:t>
            </a:r>
            <a:r>
              <a:rPr lang="en-US" dirty="0" err="1" smtClean="0"/>
              <a:t>n</a:t>
            </a:r>
            <a:r>
              <a:rPr lang="en-US" dirty="0" err="1" smtClean="0"/>
              <a:t>ico</a:t>
            </a:r>
            <a:r>
              <a:rPr lang="en-US" dirty="0" smtClean="0"/>
              <a:t> </a:t>
            </a:r>
            <a:r>
              <a:rPr lang="en-US" i="1" dirty="0" smtClean="0"/>
              <a:t>bounding box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selecionado</a:t>
            </a:r>
            <a:r>
              <a:rPr lang="en-US" dirty="0" smtClean="0"/>
              <a:t> e </a:t>
            </a:r>
            <a:r>
              <a:rPr lang="en-US" dirty="0" err="1" smtClean="0"/>
              <a:t>estendido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longo</a:t>
            </a:r>
            <a:r>
              <a:rPr lang="en-US" dirty="0" smtClean="0"/>
              <a:t> de um volume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faceDetection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84" y="2668030"/>
            <a:ext cx="4695820" cy="41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3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Experimentos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Testado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bases de dados Replay Attack e CASIA-FASD</a:t>
            </a:r>
          </a:p>
          <a:p>
            <a:endParaRPr lang="en-US" dirty="0" smtClean="0"/>
          </a:p>
          <a:p>
            <a:r>
              <a:rPr lang="en-US" dirty="0" err="1" smtClean="0"/>
              <a:t>Avaliado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termos</a:t>
            </a:r>
            <a:r>
              <a:rPr lang="en-US" dirty="0" smtClean="0"/>
              <a:t> de HTER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436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Import</a:t>
            </a:r>
            <a:r>
              <a:rPr lang="en-US" dirty="0" err="1" smtClean="0"/>
              <a:t>ância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/>
              <a:t> </a:t>
            </a:r>
            <a:r>
              <a:rPr lang="en-US" dirty="0" smtClean="0"/>
              <a:t>LBP-TOP </a:t>
            </a:r>
            <a:r>
              <a:rPr lang="en-US" dirty="0" err="1" smtClean="0"/>
              <a:t>individualmente</a:t>
            </a:r>
            <a:r>
              <a:rPr lang="en-US" dirty="0" smtClean="0"/>
              <a:t> e </a:t>
            </a:r>
            <a:r>
              <a:rPr lang="en-US" dirty="0" err="1" smtClean="0"/>
              <a:t>combinado</a:t>
            </a:r>
            <a:endParaRPr lang="en-US" dirty="0" smtClean="0"/>
          </a:p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classificadores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 LBP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Avaliação</a:t>
            </a:r>
            <a:r>
              <a:rPr lang="en-US" dirty="0" smtClean="0"/>
              <a:t> da </a:t>
            </a:r>
            <a:r>
              <a:rPr lang="en-US" dirty="0" err="1" smtClean="0"/>
              <a:t>multiresolução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Considerando</a:t>
            </a:r>
            <a:r>
              <a:rPr lang="en-US" dirty="0" smtClean="0"/>
              <a:t> o </a:t>
            </a:r>
            <a:r>
              <a:rPr lang="en-US" dirty="0" err="1" smtClean="0"/>
              <a:t>vídeo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33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4" y="1484784"/>
            <a:ext cx="8229600" cy="5089752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Ciência</a:t>
            </a:r>
            <a:r>
              <a:rPr lang="en-US" dirty="0" smtClean="0"/>
              <a:t> de </a:t>
            </a:r>
            <a:r>
              <a:rPr lang="en-US" dirty="0" err="1" smtClean="0"/>
              <a:t>reconhecer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identidade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comportamentais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0461" y="3530889"/>
            <a:ext cx="6486446" cy="27940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1">
              <a:defRPr/>
            </a:pPr>
            <a:endParaRPr lang="en-US"/>
          </a:p>
        </p:txBody>
      </p:sp>
      <p:pic>
        <p:nvPicPr>
          <p:cNvPr id="11" name="Picture 2" descr="C:\Users\Angeloni\Desktop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3694" y="5060029"/>
            <a:ext cx="773112" cy="9794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4" descr="C:\Users\Angeloni\Desktop\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381" y="5060029"/>
            <a:ext cx="9620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C:\Users\Angeloni\Desktop\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019" y="3817016"/>
            <a:ext cx="105727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C:\Users\Angeloni\Desktop\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3056" y="5060029"/>
            <a:ext cx="9366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1" descr="C:\Users\Angeloni\Desktop\0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7019" y="4988592"/>
            <a:ext cx="1039813" cy="1038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3" descr="C:\Users\Angeloni\Desktop\1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53985" y="5056891"/>
            <a:ext cx="661987" cy="9620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4" descr="C:\Users\Angeloni\Desktop\1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80819" y="3901154"/>
            <a:ext cx="1185862" cy="8842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5" descr="C:\Users\Angeloni\Desktop\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76327" y="3817016"/>
            <a:ext cx="884238" cy="11080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5" descr="C:\Users\Angeloni\Desktop\1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73056" y="3817016"/>
            <a:ext cx="1008063" cy="1008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4" descr="E:\3_1_3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66381" y="3758279"/>
            <a:ext cx="823913" cy="10969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73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3" y="1511780"/>
            <a:ext cx="6870022" cy="4809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7669" y="2345122"/>
            <a:ext cx="171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r>
              <a:rPr lang="en-US" sz="2400" dirty="0" err="1" smtClean="0">
                <a:latin typeface="Calibri"/>
                <a:cs typeface="Calibri"/>
              </a:rPr>
              <a:t>Calibração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669" y="4580784"/>
            <a:ext cx="171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471704"/>
              </p:ext>
            </p:extLst>
          </p:nvPr>
        </p:nvGraphicFramePr>
        <p:xfrm>
          <a:off x="4309269" y="837188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5" imgW="1676400" imgH="393700" progId="Equation.DSMT4">
                  <p:embed/>
                </p:oleObj>
              </mc:Choice>
              <mc:Fallback>
                <p:oleObj name="Equation" r:id="rId5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9269" y="837188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7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Import</a:t>
            </a:r>
            <a:r>
              <a:rPr lang="en-US" dirty="0" err="1" smtClean="0"/>
              <a:t>ância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plano</a:t>
            </a:r>
            <a:r>
              <a:rPr lang="en-US" dirty="0" smtClean="0"/>
              <a:t> LBP-TOP</a:t>
            </a:r>
            <a:endParaRPr lang="en-US" dirty="0"/>
          </a:p>
        </p:txBody>
      </p:sp>
      <p:pic>
        <p:nvPicPr>
          <p:cNvPr id="4" name="Picture 3" descr="planes_evaluation_LD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158"/>
            <a:ext cx="9144000" cy="4584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82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classificadores</a:t>
            </a:r>
            <a:endParaRPr lang="en-US" dirty="0"/>
          </a:p>
        </p:txBody>
      </p:sp>
      <p:pic>
        <p:nvPicPr>
          <p:cNvPr id="6" name="Picture 5" descr="evaluation_classifi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9144000" cy="4137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12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endParaRPr lang="en-US" dirty="0"/>
          </a:p>
        </p:txBody>
      </p:sp>
      <p:pic>
        <p:nvPicPr>
          <p:cNvPr id="5" name="Picture 4" descr="evaluation_LBP-opera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686"/>
            <a:ext cx="9144000" cy="5006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080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Multiresolu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simples</a:t>
            </a:r>
            <a:endParaRPr lang="en-US" dirty="0"/>
          </a:p>
        </p:txBody>
      </p:sp>
      <p:pic>
        <p:nvPicPr>
          <p:cNvPr id="4" name="Picture 3" descr="multiVS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2" y="1468030"/>
            <a:ext cx="8312727" cy="4529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4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err="1" smtClean="0"/>
              <a:t>ídeos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86045" y="-37584"/>
            <a:ext cx="2669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Contramedida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proposta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video_based_resul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028"/>
            <a:ext cx="9144000" cy="4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8472017"/>
              </p:ext>
            </p:extLst>
          </p:nvPr>
        </p:nvGraphicFramePr>
        <p:xfrm>
          <a:off x="454844" y="2060773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Contramedida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LBP-TOP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LBP-TOP</a:t>
                      </a:r>
                      <a:r>
                        <a:rPr lang="en-US" baseline="0" dirty="0" smtClean="0"/>
                        <a:t> 1-2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733097"/>
              </p:ext>
            </p:extLst>
          </p:nvPr>
        </p:nvGraphicFramePr>
        <p:xfrm>
          <a:off x="987034" y="4741078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Contramedida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LBP-TOP</a:t>
                      </a:r>
                      <a:r>
                        <a:rPr lang="en-US" baseline="0" dirty="0" smtClean="0"/>
                        <a:t> 1-2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64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Discuss</a:t>
            </a:r>
            <a:r>
              <a:rPr lang="en-US" dirty="0" err="1" smtClean="0"/>
              <a:t>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Bla</a:t>
            </a:r>
            <a:r>
              <a:rPr lang="en-US" dirty="0" smtClean="0"/>
              <a:t> </a:t>
            </a:r>
            <a:r>
              <a:rPr lang="en-US" dirty="0" err="1" smtClean="0"/>
              <a:t>bla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dirty="0" smtClean="0"/>
              <a:t>ESTUDO COMPARATIVO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88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</a:t>
            </a:r>
            <a:r>
              <a:rPr lang="en-US" dirty="0" err="1" smtClean="0"/>
              <a:t>avaliar</a:t>
            </a:r>
            <a:r>
              <a:rPr lang="en-US" dirty="0" smtClean="0"/>
              <a:t> </a:t>
            </a:r>
            <a:r>
              <a:rPr lang="en-US" dirty="0" err="1" smtClean="0"/>
              <a:t>generalizacao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Analyze if the countermeasures, in the literature, can work in a more realistic condition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591997" y="3929376"/>
            <a:ext cx="1241557" cy="433348"/>
          </a:xfrm>
          <a:prstGeom prst="notchedRightArrow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5404" y="2273260"/>
            <a:ext cx="1837321" cy="1295060"/>
            <a:chOff x="2348617" y="3900211"/>
            <a:chExt cx="3529427" cy="2487763"/>
          </a:xfrm>
        </p:grpSpPr>
        <p:pic>
          <p:nvPicPr>
            <p:cNvPr id="8" name="Picture 7" descr="Screen Shot 2013-08-29 at 10.12.3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98115">
              <a:off x="2348617" y="3900211"/>
              <a:ext cx="1945808" cy="1660816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4" name="Group 13"/>
            <p:cNvGrpSpPr/>
            <p:nvPr/>
          </p:nvGrpSpPr>
          <p:grpSpPr>
            <a:xfrm>
              <a:off x="2885820" y="4024732"/>
              <a:ext cx="2992224" cy="2363242"/>
              <a:chOff x="831339" y="2515327"/>
              <a:chExt cx="2992224" cy="2363242"/>
            </a:xfrm>
          </p:grpSpPr>
          <p:pic>
            <p:nvPicPr>
              <p:cNvPr id="4" name="Picture 3" descr="Screen Shot 2013-08-29 at 10.13.19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28159">
                <a:off x="831339" y="2515327"/>
                <a:ext cx="1848616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Picture 6" descr="Screen Shot 2013-08-29 at 10.12.26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15010">
                <a:off x="1700089" y="2981691"/>
                <a:ext cx="1858354" cy="189615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9" name="Picture 8" descr="Screen Shot 2013-08-29 at 10.12.4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67345">
                <a:off x="1879095" y="3050769"/>
                <a:ext cx="1944468" cy="182780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0" name="Picture 9" descr="Screen Shot 2013-08-29 at 10.12.59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33113">
                <a:off x="864379" y="3075094"/>
                <a:ext cx="1848616" cy="1729955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" name="Picture 10" descr="Screen Shot 2013-08-29 at 10.13.13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38371">
                <a:off x="1302829" y="2696671"/>
                <a:ext cx="1890094" cy="1747890"/>
              </a:xfrm>
              <a:prstGeom prst="rect">
                <a:avLst/>
              </a:prstGeom>
              <a:ln w="3175" cap="sq" cmpd="sng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719504" y="4783488"/>
            <a:ext cx="1808605" cy="1444249"/>
            <a:chOff x="3138250" y="2876272"/>
            <a:chExt cx="3165450" cy="2527748"/>
          </a:xfrm>
        </p:grpSpPr>
        <p:pic>
          <p:nvPicPr>
            <p:cNvPr id="16" name="Picture 15" descr="Screen Shot 2013-08-29 at 10.20.42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191">
              <a:off x="4464205" y="2876272"/>
              <a:ext cx="1839495" cy="1942508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 descr="Screen Shot 2013-08-29 at 10.20.05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8036">
              <a:off x="3157606" y="3317752"/>
              <a:ext cx="1679582" cy="2002766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 descr="Screen Shot 2013-08-29 at 10.19.53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50" y="3623387"/>
              <a:ext cx="1681827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Picture 20" descr="Screen Shot 2013-08-29 at 10.19.39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038">
              <a:off x="3985405" y="3464550"/>
              <a:ext cx="1669344" cy="1780633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 descr="Screen Shot 2013-08-29 at 10.20.12 P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0559">
              <a:off x="4305964" y="2918790"/>
              <a:ext cx="1669344" cy="1940890"/>
            </a:xfrm>
            <a:prstGeom prst="rect">
              <a:avLst/>
            </a:prstGeom>
            <a:ln w="635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>
            <a:off x="5737428" y="1742738"/>
            <a:ext cx="1443108" cy="975437"/>
            <a:chOff x="5271575" y="3202383"/>
            <a:chExt cx="3782797" cy="2556899"/>
          </a:xfrm>
        </p:grpSpPr>
        <p:grpSp>
          <p:nvGrpSpPr>
            <p:cNvPr id="23" name="Group 22"/>
            <p:cNvGrpSpPr/>
            <p:nvPr/>
          </p:nvGrpSpPr>
          <p:grpSpPr>
            <a:xfrm>
              <a:off x="5271575" y="3202383"/>
              <a:ext cx="2744899" cy="2027002"/>
              <a:chOff x="1094154" y="3628795"/>
              <a:chExt cx="2744899" cy="2027002"/>
            </a:xfrm>
          </p:grpSpPr>
          <p:pic>
            <p:nvPicPr>
              <p:cNvPr id="24" name="Picture 23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697515" y="3455795"/>
              <a:ext cx="2744899" cy="2027002"/>
              <a:chOff x="1094154" y="3628795"/>
              <a:chExt cx="2744899" cy="2027002"/>
            </a:xfrm>
          </p:grpSpPr>
          <p:pic>
            <p:nvPicPr>
              <p:cNvPr id="27" name="Picture 26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309473" y="3732280"/>
              <a:ext cx="2744899" cy="2027002"/>
              <a:chOff x="1094154" y="3628795"/>
              <a:chExt cx="2744899" cy="2027002"/>
            </a:xfrm>
          </p:grpSpPr>
          <p:pic>
            <p:nvPicPr>
              <p:cNvPr id="30" name="Picture 29" descr="Screen Shot 2013-01-11 at 4.35.48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154" y="3628795"/>
                <a:ext cx="2744899" cy="2027002"/>
              </a:xfrm>
              <a:prstGeom prst="rect">
                <a:avLst/>
              </a:prstGeom>
              <a:ln w="9525" cap="sq" cmpd="sng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2019242" y="4158692"/>
                <a:ext cx="752695" cy="970767"/>
              </a:xfrm>
              <a:prstGeom prst="rect">
                <a:avLst/>
              </a:prstGeom>
              <a:noFill/>
              <a:ln w="952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 descr="blink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79" y="3058666"/>
            <a:ext cx="1902849" cy="803356"/>
          </a:xfrm>
          <a:prstGeom prst="rect">
            <a:avLst/>
          </a:prstGeom>
        </p:spPr>
      </p:pic>
      <p:pic>
        <p:nvPicPr>
          <p:cNvPr id="34" name="Picture 33" descr="Screen Shot 2013-01-12 at 11.06.41 A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35" y="3992607"/>
            <a:ext cx="1099828" cy="114565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35" descr="Screen Shot 2013-01-12 at 12.45.53 P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1" y="5291431"/>
            <a:ext cx="2177106" cy="120019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72568" y="1636938"/>
            <a:ext cx="10951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Replay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176" y="4196806"/>
            <a:ext cx="1765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CASIA FASD</a:t>
            </a:r>
            <a:endParaRPr lang="en-US" sz="2600" dirty="0">
              <a:latin typeface="Calibri"/>
              <a:cs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289687" y="2129381"/>
            <a:ext cx="3447741" cy="1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289687" y="2786494"/>
            <a:ext cx="4657392" cy="67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289687" y="2786494"/>
            <a:ext cx="3963148" cy="177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174318" y="3471464"/>
            <a:ext cx="3725603" cy="242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517400" y="2129381"/>
            <a:ext cx="3220028" cy="3314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517400" y="3460344"/>
            <a:ext cx="4429679" cy="1983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517400" y="4565434"/>
            <a:ext cx="3735435" cy="878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17400" y="5443968"/>
            <a:ext cx="3382521" cy="447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17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2235" y="1484784"/>
            <a:ext cx="4669242" cy="508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>
                <a:latin typeface="Calibri"/>
                <a:cs typeface="Calibri"/>
              </a:rPr>
              <a:t>Proposto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por</a:t>
            </a:r>
            <a:r>
              <a:rPr lang="en-US" sz="2800" b="1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Anjos</a:t>
            </a:r>
            <a:r>
              <a:rPr lang="en-US" sz="2800" dirty="0" smtClean="0">
                <a:latin typeface="Calibri"/>
                <a:cs typeface="Calibri"/>
              </a:rPr>
              <a:t> et al. (2011)</a:t>
            </a:r>
          </a:p>
          <a:p>
            <a:pPr marL="0" indent="0">
              <a:buFont typeface="Arial"/>
              <a:buNone/>
            </a:pPr>
            <a:r>
              <a:rPr lang="en-US" sz="2000" i="1" dirty="0" smtClean="0">
                <a:latin typeface="Calibri"/>
                <a:cs typeface="Calibri"/>
              </a:rPr>
              <a:t>“Counter-measures to photo attacks in face recognition: A public database and a baseline”</a:t>
            </a:r>
          </a:p>
          <a:p>
            <a:pPr marL="0" indent="0">
              <a:buFont typeface="Arial"/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sz="2800" dirty="0" smtClean="0">
                <a:latin typeface="Calibri"/>
                <a:cs typeface="Calibri"/>
              </a:rPr>
              <a:t>Mede a </a:t>
            </a:r>
            <a:r>
              <a:rPr lang="en-US" sz="2800" dirty="0" err="1" smtClean="0">
                <a:latin typeface="Calibri"/>
                <a:cs typeface="Calibri"/>
              </a:rPr>
              <a:t>correla</a:t>
            </a:r>
            <a:r>
              <a:rPr lang="en-US" sz="2800" dirty="0" err="1" smtClean="0">
                <a:latin typeface="Calibri"/>
                <a:cs typeface="Calibri"/>
              </a:rPr>
              <a:t>ção</a:t>
            </a:r>
            <a:r>
              <a:rPr lang="en-US" sz="2800" dirty="0" smtClean="0">
                <a:latin typeface="Calibri"/>
                <a:cs typeface="Calibri"/>
              </a:rPr>
              <a:t> de </a:t>
            </a:r>
            <a:r>
              <a:rPr lang="en-US" sz="2800" dirty="0" err="1" smtClean="0">
                <a:latin typeface="Calibri"/>
                <a:cs typeface="Calibri"/>
              </a:rPr>
              <a:t>movimento</a:t>
            </a:r>
            <a:r>
              <a:rPr lang="en-US" sz="2800" dirty="0" smtClean="0">
                <a:latin typeface="Calibri"/>
                <a:cs typeface="Calibri"/>
              </a:rPr>
              <a:t> entre a </a:t>
            </a:r>
            <a:r>
              <a:rPr lang="en-US" sz="2800" dirty="0" err="1" smtClean="0">
                <a:latin typeface="Calibri"/>
                <a:cs typeface="Calibri"/>
              </a:rPr>
              <a:t>região</a:t>
            </a:r>
            <a:r>
              <a:rPr lang="en-US" sz="2800" dirty="0" smtClean="0">
                <a:latin typeface="Calibri"/>
                <a:cs typeface="Calibri"/>
              </a:rPr>
              <a:t> facial e o </a:t>
            </a:r>
            <a:r>
              <a:rPr lang="en-US" sz="2800" dirty="0" err="1" smtClean="0">
                <a:latin typeface="Calibri"/>
                <a:cs typeface="Calibri"/>
              </a:rPr>
              <a:t>fundo</a:t>
            </a:r>
            <a:endParaRPr lang="en-US" sz="2800" dirty="0" smtClean="0">
              <a:latin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71575" y="3202383"/>
            <a:ext cx="2744899" cy="2027002"/>
            <a:chOff x="1094154" y="3628795"/>
            <a:chExt cx="2744899" cy="2027002"/>
          </a:xfrm>
        </p:grpSpPr>
        <p:pic>
          <p:nvPicPr>
            <p:cNvPr id="15" name="Picture 14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7515" y="3455795"/>
            <a:ext cx="2744899" cy="2027002"/>
            <a:chOff x="1094154" y="3628795"/>
            <a:chExt cx="2744899" cy="2027002"/>
          </a:xfrm>
        </p:grpSpPr>
        <p:pic>
          <p:nvPicPr>
            <p:cNvPr id="18" name="Picture 17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09473" y="3732280"/>
            <a:ext cx="2744899" cy="2027002"/>
            <a:chOff x="1094154" y="3628795"/>
            <a:chExt cx="2744899" cy="2027002"/>
          </a:xfrm>
        </p:grpSpPr>
        <p:pic>
          <p:nvPicPr>
            <p:cNvPr id="21" name="Picture 20" descr="Screen Shot 2013-01-11 at 4.3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2" name="Rectangle 2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63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Piscadela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Contramedida</a:t>
            </a:r>
            <a:r>
              <a:rPr lang="en-US" dirty="0" smtClean="0"/>
              <a:t> </a:t>
            </a:r>
            <a:r>
              <a:rPr lang="en-US" dirty="0" err="1" smtClean="0"/>
              <a:t>intuitiva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 smtClean="0"/>
              <a:t>Movimento</a:t>
            </a:r>
            <a:r>
              <a:rPr lang="en-US" dirty="0" smtClean="0"/>
              <a:t> das </a:t>
            </a:r>
            <a:r>
              <a:rPr lang="en-US" dirty="0" err="1" smtClean="0"/>
              <a:t>palpebras</a:t>
            </a:r>
            <a:r>
              <a:rPr lang="en-US" dirty="0"/>
              <a:t> </a:t>
            </a:r>
            <a:r>
              <a:rPr lang="en-US" dirty="0" err="1" smtClean="0"/>
              <a:t>detectado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 o </a:t>
            </a:r>
            <a:r>
              <a:rPr lang="en-US" dirty="0" err="1" smtClean="0"/>
              <a:t>algor</a:t>
            </a:r>
            <a:r>
              <a:rPr lang="en-US" dirty="0" err="1" smtClean="0"/>
              <a:t>ítmo</a:t>
            </a:r>
            <a:r>
              <a:rPr lang="en-US" dirty="0" smtClean="0"/>
              <a:t> </a:t>
            </a:r>
            <a:r>
              <a:rPr lang="en-US" dirty="0" err="1"/>
              <a:t>proposto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err="1" smtClean="0"/>
              <a:t>Anjos</a:t>
            </a:r>
            <a:r>
              <a:rPr lang="en-US" dirty="0" smtClean="0"/>
              <a:t> </a:t>
            </a:r>
            <a:r>
              <a:rPr lang="en-US" dirty="0"/>
              <a:t>et al. (2011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Mede a </a:t>
            </a:r>
            <a:r>
              <a:rPr lang="en-US" dirty="0" err="1"/>
              <a:t>correlação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 smtClean="0"/>
              <a:t>movimento</a:t>
            </a:r>
            <a:r>
              <a:rPr lang="en-US" dirty="0" smtClean="0"/>
              <a:t> </a:t>
            </a:r>
            <a:r>
              <a:rPr lang="en-US" dirty="0"/>
              <a:t>entre a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olhos</a:t>
            </a:r>
            <a:r>
              <a:rPr lang="en-US" dirty="0" smtClean="0"/>
              <a:t> </a:t>
            </a:r>
            <a:r>
              <a:rPr lang="en-US" dirty="0"/>
              <a:t>e </a:t>
            </a:r>
            <a:r>
              <a:rPr lang="en-US" dirty="0" smtClean="0"/>
              <a:t>a </a:t>
            </a:r>
            <a:r>
              <a:rPr lang="en-US" dirty="0" err="1" smtClean="0"/>
              <a:t>regi</a:t>
            </a:r>
            <a:r>
              <a:rPr lang="en-US" dirty="0" err="1" smtClean="0"/>
              <a:t>ão</a:t>
            </a:r>
            <a:r>
              <a:rPr lang="en-US" dirty="0" smtClean="0"/>
              <a:t> facial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00" y="3307934"/>
            <a:ext cx="3476700" cy="14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Textures with LBP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err="1" smtClean="0">
                <a:latin typeface="Calibri"/>
                <a:cs typeface="Calibri"/>
              </a:rPr>
              <a:t>r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M</a:t>
            </a:r>
            <a:r>
              <a:rPr lang="fi-FI" dirty="0" err="1" smtClean="0">
                <a:latin typeface="Calibri"/>
                <a:cs typeface="Calibri"/>
              </a:rPr>
              <a:t>ää</a:t>
            </a:r>
            <a:r>
              <a:rPr lang="en-US" dirty="0" err="1" smtClean="0">
                <a:latin typeface="Calibri"/>
                <a:cs typeface="Calibri"/>
              </a:rPr>
              <a:t>tt</a:t>
            </a:r>
            <a:r>
              <a:rPr lang="fi-FI" dirty="0">
                <a:latin typeface="Calibri"/>
                <a:cs typeface="Calibri"/>
              </a:rPr>
              <a:t>ä</a:t>
            </a:r>
            <a:r>
              <a:rPr lang="en-US" dirty="0" smtClean="0">
                <a:latin typeface="Calibri"/>
                <a:cs typeface="Calibri"/>
              </a:rPr>
              <a:t> et al. (2011) </a:t>
            </a:r>
            <a:r>
              <a:rPr lang="en-US" dirty="0" err="1" smtClean="0">
                <a:latin typeface="Calibri"/>
                <a:cs typeface="Calibri"/>
              </a:rPr>
              <a:t>Chingovska</a:t>
            </a:r>
            <a:r>
              <a:rPr lang="en-US" dirty="0" smtClean="0">
                <a:latin typeface="Calibri"/>
                <a:cs typeface="Calibri"/>
              </a:rPr>
              <a:t> et al.(2012) </a:t>
            </a:r>
            <a:r>
              <a:rPr lang="en-US" dirty="0" err="1" smtClean="0">
                <a:latin typeface="Calibri"/>
                <a:cs typeface="Calibri"/>
              </a:rPr>
              <a:t>em</a:t>
            </a:r>
            <a:r>
              <a:rPr lang="en-US" dirty="0" smtClean="0">
                <a:latin typeface="Calibri"/>
                <a:cs typeface="Calibri"/>
              </a:rPr>
              <a:t> 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Face Spoofing Detection From Single Images Using Micro-Texture Analysis</a:t>
            </a:r>
            <a:r>
              <a:rPr lang="en-US" sz="2000" dirty="0" smtClean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</a:t>
            </a:r>
            <a:endParaRPr lang="en-US" sz="2000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alibri"/>
                <a:cs typeface="Calibri"/>
              </a:rPr>
              <a:t>E</a:t>
            </a:r>
            <a:endParaRPr lang="en-US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i="1" dirty="0" smtClean="0">
                <a:latin typeface="Calibri"/>
                <a:cs typeface="Calibri"/>
              </a:rPr>
              <a:t>“On </a:t>
            </a:r>
            <a:r>
              <a:rPr lang="en-US" sz="2000" i="1" dirty="0">
                <a:latin typeface="Calibri"/>
                <a:cs typeface="Calibri"/>
              </a:rPr>
              <a:t>the Effectiveness of Local Binary Patterns in </a:t>
            </a:r>
            <a:r>
              <a:rPr lang="en-US" sz="2000" i="1" dirty="0" smtClean="0">
                <a:latin typeface="Calibri"/>
                <a:cs typeface="Calibri"/>
              </a:rPr>
              <a:t>Face Spoofing Detection”</a:t>
            </a: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M</a:t>
            </a:r>
            <a:r>
              <a:rPr lang="en-US" dirty="0" err="1" smtClean="0">
                <a:latin typeface="Calibri"/>
                <a:cs typeface="Calibri"/>
              </a:rPr>
              <a:t>ídias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ataque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possuem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se </a:t>
            </a:r>
            <a:r>
              <a:rPr lang="en-US" dirty="0" err="1" smtClean="0"/>
              <a:t>comparados</a:t>
            </a:r>
            <a:r>
              <a:rPr lang="en-US" dirty="0" smtClean="0"/>
              <a:t> com faces </a:t>
            </a:r>
            <a:r>
              <a:rPr lang="en-US" dirty="0" err="1" smtClean="0"/>
              <a:t>reais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Screen Shot 2013-01-12 at 11.0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Screen Shot 2013-01-12 at 11.06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9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</a:t>
            </a:r>
            <a:r>
              <a:rPr lang="en-US" dirty="0" err="1" smtClean="0"/>
              <a:t>âmicas</a:t>
            </a:r>
            <a:r>
              <a:rPr lang="en-US" dirty="0" smtClean="0"/>
              <a:t> com </a:t>
            </a:r>
            <a:r>
              <a:rPr lang="en-US" dirty="0" smtClean="0"/>
              <a:t>LBP</a:t>
            </a:r>
            <a:r>
              <a:rPr lang="en-US" dirty="0" smtClean="0"/>
              <a:t>-TOP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5335" y="1484784"/>
            <a:ext cx="5138747" cy="5089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Local </a:t>
            </a:r>
            <a:r>
              <a:rPr lang="en-US" dirty="0">
                <a:latin typeface="Calibri"/>
                <a:cs typeface="Calibri"/>
              </a:rPr>
              <a:t>Binary Pattern from Three Orthogonal </a:t>
            </a:r>
            <a:r>
              <a:rPr lang="en-US" dirty="0" smtClean="0">
                <a:latin typeface="Calibri"/>
                <a:cs typeface="Calibri"/>
              </a:rPr>
              <a:t>Planes</a:t>
            </a:r>
            <a:endParaRPr lang="en-US" b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 smtClean="0">
                <a:latin typeface="Calibri"/>
                <a:cs typeface="Calibri"/>
              </a:rPr>
              <a:t>Textura</a:t>
            </a:r>
            <a:r>
              <a:rPr lang="en-US" dirty="0" smtClean="0">
                <a:latin typeface="Calibri"/>
                <a:cs typeface="Calibri"/>
              </a:rPr>
              <a:t> e </a:t>
            </a:r>
            <a:r>
              <a:rPr lang="en-US" dirty="0" err="1" smtClean="0">
                <a:latin typeface="Calibri"/>
                <a:cs typeface="Calibri"/>
              </a:rPr>
              <a:t>movimento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s</a:t>
            </a:r>
            <a:r>
              <a:rPr lang="en-US" dirty="0" err="1" smtClean="0">
                <a:latin typeface="Calibri"/>
                <a:cs typeface="Calibri"/>
              </a:rPr>
              <a:t>ão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duas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características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importantes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para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detectar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ataques</a:t>
            </a:r>
            <a:r>
              <a:rPr lang="en-US" dirty="0" smtClean="0">
                <a:latin typeface="Calibri"/>
                <a:cs typeface="Calibri"/>
              </a:rPr>
              <a:t> de spoofing</a:t>
            </a:r>
            <a:endParaRPr lang="en-US" dirty="0" smtClean="0"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73168" y="2585843"/>
            <a:ext cx="3897911" cy="2162585"/>
            <a:chOff x="1844003" y="3196756"/>
            <a:chExt cx="5105168" cy="2832373"/>
          </a:xfrm>
        </p:grpSpPr>
        <p:pic>
          <p:nvPicPr>
            <p:cNvPr id="6" name="Picture 5" descr="Screen Shot 2013-01-12 at 12.45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003" y="3244381"/>
              <a:ext cx="5051425" cy="27847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8781" y="3196756"/>
              <a:ext cx="2710852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</a:t>
              </a:r>
              <a:r>
                <a:rPr lang="en-US" sz="1400" dirty="0" err="1" smtClean="0">
                  <a:latin typeface="Calibri"/>
                  <a:cs typeface="Calibri"/>
                </a:rPr>
                <a:t>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intersectando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>
                  <a:latin typeface="Calibri"/>
                  <a:cs typeface="Calibri"/>
                </a:rPr>
                <a:t>u</a:t>
              </a:r>
              <a:r>
                <a:rPr lang="en-US" sz="1400" dirty="0" smtClean="0">
                  <a:latin typeface="Calibri"/>
                  <a:cs typeface="Calibri"/>
                </a:rPr>
                <a:t>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29030" y="3567545"/>
              <a:ext cx="2420141" cy="685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23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Intra-test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alibri"/>
                <a:cs typeface="Calibri"/>
              </a:rPr>
              <a:t>Avalia</a:t>
            </a:r>
            <a:r>
              <a:rPr lang="en-US" sz="3200" dirty="0" smtClean="0">
                <a:latin typeface="Calibri"/>
                <a:cs typeface="Calibri"/>
              </a:rPr>
              <a:t> a performance de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countermeasure in each database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6" name="Can 65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an 66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69" name="Picture 6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0" name="Picture 6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1" name="Picture 70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2" name="Group 71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73" name="Picture 7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4" name="Picture 7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5" name="Picture 74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6" name="Group 75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77" name="Picture 7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8" name="Picture 7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9" name="Picture 78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80" name="Group 79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81" name="Picture 8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2" name="Picture 8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3" name="Picture 82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84" name="TextBox 83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837989" y="39179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  <a:endParaRPr lang="en-US" sz="2200" dirty="0" smtClean="0">
              <a:latin typeface="Calibri"/>
              <a:cs typeface="Calibri"/>
            </a:endParaRP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5752575" y="2124303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5781111" y="4042465"/>
            <a:ext cx="1085414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4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/>
          <p:cNvSpPr/>
          <p:nvPr/>
        </p:nvSpPr>
        <p:spPr>
          <a:xfrm rot="2842235">
            <a:off x="5390528" y="2850332"/>
            <a:ext cx="2279285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18594753">
            <a:off x="5383325" y="3347115"/>
            <a:ext cx="2148718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/>
              <a:t> Inter-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A more realistic condition to evaluate the performance of each countermeasure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866525" y="186750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866525" y="3999659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Counter</a:t>
            </a:r>
          </a:p>
          <a:p>
            <a:pPr algn="ctr"/>
            <a:r>
              <a:rPr lang="en-US" sz="2200" dirty="0" smtClean="0">
                <a:latin typeface="Calibri"/>
                <a:cs typeface="Calibri"/>
              </a:rPr>
              <a:t>measure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37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135091"/>
              </p:ext>
            </p:extLst>
          </p:nvPr>
        </p:nvGraphicFramePr>
        <p:xfrm>
          <a:off x="2208210" y="1613501"/>
          <a:ext cx="41703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" name="Equation" r:id="rId6" imgW="1676400" imgH="393700" progId="Equation.DSMT4">
                  <p:embed/>
                </p:oleObj>
              </mc:Choice>
              <mc:Fallback>
                <p:oleObj name="Equation" r:id="rId6" imgW="1676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8210" y="1613501"/>
                        <a:ext cx="4170362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" y="2592988"/>
            <a:ext cx="6007378" cy="4205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9900" y="3306147"/>
            <a:ext cx="251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</a:p>
          <a:p>
            <a:pPr algn="ctr"/>
            <a:r>
              <a:rPr lang="en-US" sz="2400" dirty="0" err="1">
                <a:latin typeface="Calibri"/>
                <a:cs typeface="Calibri"/>
              </a:rPr>
              <a:t>c</a:t>
            </a:r>
            <a:r>
              <a:rPr lang="en-US" sz="2400" dirty="0" err="1" smtClean="0">
                <a:latin typeface="Calibri"/>
                <a:cs typeface="Calibri"/>
              </a:rPr>
              <a:t>alibra</a:t>
            </a:r>
            <a:r>
              <a:rPr lang="en-US" sz="2400" dirty="0" err="1" smtClean="0">
                <a:latin typeface="Calibri"/>
                <a:cs typeface="Calibri"/>
              </a:rPr>
              <a:t>ção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077" y="5225977"/>
            <a:ext cx="253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Conjunto</a:t>
            </a:r>
            <a:r>
              <a:rPr lang="en-US" sz="2400" dirty="0" smtClean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2400" dirty="0" err="1" smtClean="0">
                <a:latin typeface="Calibri"/>
                <a:cs typeface="Calibri"/>
              </a:rPr>
              <a:t>teste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Intra-test Protocol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7509929"/>
              </p:ext>
            </p:extLst>
          </p:nvPr>
        </p:nvGraphicFramePr>
        <p:xfrm>
          <a:off x="602034" y="1897334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2789257"/>
                <a:gridCol w="1198203"/>
                <a:gridCol w="1217844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86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Intra-test Protocol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402196"/>
              </p:ext>
            </p:extLst>
          </p:nvPr>
        </p:nvGraphicFramePr>
        <p:xfrm>
          <a:off x="457200" y="2039061"/>
          <a:ext cx="82414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86"/>
                <a:gridCol w="1702845"/>
                <a:gridCol w="795069"/>
                <a:gridCol w="808103"/>
                <a:gridCol w="769001"/>
                <a:gridCol w="834171"/>
                <a:gridCol w="716866"/>
                <a:gridCol w="80948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89.67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48.61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Duas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96.67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93.75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6.30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75.00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83.33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Três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piscadelas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49.50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98.33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98.75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47.22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48.89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97.78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6238" y="-37584"/>
            <a:ext cx="229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Estudo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Comparativo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42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032" y="2352138"/>
            <a:ext cx="3499073" cy="2330548"/>
            <a:chOff x="94309" y="2885074"/>
            <a:chExt cx="2163977" cy="1610021"/>
          </a:xfrm>
        </p:grpSpPr>
        <p:sp>
          <p:nvSpPr>
            <p:cNvPr id="24" name="Rounded Rectangle 23"/>
            <p:cNvSpPr/>
            <p:nvPr/>
          </p:nvSpPr>
          <p:spPr>
            <a:xfrm>
              <a:off x="1343886" y="3929375"/>
              <a:ext cx="914400" cy="5080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Sensor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3" name="Straight Arrow Connector 32"/>
            <p:cNvCxnSpPr>
              <a:endCxn id="24" idx="0"/>
            </p:cNvCxnSpPr>
            <p:nvPr/>
          </p:nvCxnSpPr>
          <p:spPr>
            <a:xfrm>
              <a:off x="1343886" y="3245117"/>
              <a:ext cx="457200" cy="68425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3515" y="2885074"/>
              <a:ext cx="623125" cy="25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poofing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44" name="Picture 43" descr="user_fema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9" y="3719379"/>
              <a:ext cx="725782" cy="775716"/>
            </a:xfrm>
            <a:prstGeom prst="rect">
              <a:avLst/>
            </a:prstGeom>
          </p:spPr>
        </p:pic>
        <p:sp>
          <p:nvSpPr>
            <p:cNvPr id="45" name="Right Arrow 44"/>
            <p:cNvSpPr/>
            <p:nvPr/>
          </p:nvSpPr>
          <p:spPr>
            <a:xfrm>
              <a:off x="826572" y="3992392"/>
              <a:ext cx="459590" cy="462492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Decisão</a:t>
              </a:r>
              <a:endParaRPr lang="en-US" sz="1200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Notched Right Arrow 50"/>
          <p:cNvSpPr/>
          <p:nvPr/>
        </p:nvSpPr>
        <p:spPr>
          <a:xfrm rot="5400000">
            <a:off x="6754926" y="4136759"/>
            <a:ext cx="934104" cy="326036"/>
          </a:xfrm>
          <a:prstGeom prst="notchedRightArrow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Inter-test Protocol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3500" dirty="0" smtClean="0">
                <a:latin typeface="Calibri"/>
                <a:cs typeface="Calibri"/>
              </a:rPr>
              <a:t>The countermeasures do not generalize as </a:t>
            </a:r>
            <a:r>
              <a:rPr lang="en-US" sz="3500" dirty="0" smtClean="0">
                <a:latin typeface="Calibri"/>
                <a:cs typeface="Calibri"/>
              </a:rPr>
              <a:t>expected. </a:t>
            </a:r>
            <a:r>
              <a:rPr lang="en-US" sz="3500" dirty="0" err="1" smtClean="0"/>
              <a:t>Possivelmente</a:t>
            </a:r>
            <a:r>
              <a:rPr lang="en-US" sz="3500" dirty="0" smtClean="0"/>
              <a:t> bias </a:t>
            </a:r>
            <a:r>
              <a:rPr lang="en-US" sz="3500" dirty="0" err="1" smtClean="0"/>
              <a:t>nas</a:t>
            </a:r>
            <a:r>
              <a:rPr lang="en-US" sz="3500" dirty="0" smtClean="0"/>
              <a:t> bases</a:t>
            </a:r>
            <a:endParaRPr lang="en-US" sz="35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9708" y="-37584"/>
            <a:ext cx="2756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Experiments and results</a:t>
            </a:r>
          </a:p>
          <a:p>
            <a:pPr algn="r"/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203000"/>
              </p:ext>
            </p:extLst>
          </p:nvPr>
        </p:nvGraphicFramePr>
        <p:xfrm>
          <a:off x="471631" y="1924193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386"/>
                <a:gridCol w="2047822"/>
                <a:gridCol w="2047822"/>
                <a:gridCol w="879699"/>
                <a:gridCol w="894119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</a:p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Calibra</a:t>
                      </a:r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61.78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54.56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48.06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57.64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51.05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61.11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65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captura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9708" y="-37584"/>
            <a:ext cx="2756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Experiments and results</a:t>
            </a:r>
          </a:p>
          <a:p>
            <a:pPr algn="r"/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4" name="Picture 3" descr="CASI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427">
            <a:off x="266728" y="1740930"/>
            <a:ext cx="1811220" cy="222342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ASIA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06">
            <a:off x="1550348" y="1765723"/>
            <a:ext cx="2563195" cy="28981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ASIA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5923">
            <a:off x="163704" y="3086047"/>
            <a:ext cx="2406521" cy="285353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ASIA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124">
            <a:off x="1682099" y="3993283"/>
            <a:ext cx="1917600" cy="2491505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REPLAY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0914">
            <a:off x="5396860" y="1492572"/>
            <a:ext cx="2377616" cy="211132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REPLAY_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2955">
            <a:off x="4902255" y="2790542"/>
            <a:ext cx="2394905" cy="2267902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REPLAY_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570">
            <a:off x="6579509" y="2570559"/>
            <a:ext cx="2184912" cy="2452452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REPLAY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95" y="4041146"/>
            <a:ext cx="2409178" cy="2342946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237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</a:t>
            </a:r>
            <a:r>
              <a:rPr lang="en-US" dirty="0" err="1" smtClean="0"/>
              <a:t>és</a:t>
            </a:r>
            <a:r>
              <a:rPr lang="en-US" dirty="0" smtClean="0"/>
              <a:t> de </a:t>
            </a:r>
            <a:r>
              <a:rPr lang="en-US" dirty="0" err="1" smtClean="0"/>
              <a:t>captura</a:t>
            </a:r>
            <a:endParaRPr lang="en-US" dirty="0"/>
          </a:p>
        </p:txBody>
      </p:sp>
      <p:pic>
        <p:nvPicPr>
          <p:cNvPr id="4" name="Picture 3" descr="14_r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" y="1877738"/>
            <a:ext cx="27433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14_attack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1877738"/>
            <a:ext cx="2767001" cy="205006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14_attack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1877738"/>
            <a:ext cx="2731450" cy="207350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 Shot 2013-07-17 at 6.47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3-07-17 at 6.46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43" y="4013343"/>
            <a:ext cx="2767001" cy="20382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Shot 2013-07-17 at 6.46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18" y="4013343"/>
            <a:ext cx="2731450" cy="204414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262687" y="2622299"/>
            <a:ext cx="1097987" cy="1143330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3608" y="4335598"/>
            <a:ext cx="1097987" cy="129049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0917" y="1952450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90917" y="4134544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20368" y="2047983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07529" y="4134242"/>
            <a:ext cx="1607564" cy="1717646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696011"/>
              </p:ext>
            </p:extLst>
          </p:nvPr>
        </p:nvGraphicFramePr>
        <p:xfrm>
          <a:off x="1560792" y="2622299"/>
          <a:ext cx="5548960" cy="196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405"/>
                <a:gridCol w="1277309"/>
                <a:gridCol w="1298246"/>
              </a:tblGrid>
              <a:tr h="49063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 de dados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0630"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24.22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19.63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90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51.13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53.09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26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</a:t>
            </a:r>
            <a:r>
              <a:rPr lang="en-US" dirty="0" err="1" smtClean="0"/>
              <a:t>és</a:t>
            </a:r>
            <a:r>
              <a:rPr lang="en-US" dirty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934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9708" y="-37584"/>
            <a:ext cx="2756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Experiments and results</a:t>
            </a:r>
          </a:p>
          <a:p>
            <a:pPr algn="r"/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4" name="Picture 3" descr="CASI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427">
            <a:off x="266728" y="1740930"/>
            <a:ext cx="1811220" cy="222342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ASIA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06">
            <a:off x="1550348" y="1765723"/>
            <a:ext cx="2563195" cy="2898119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ASIA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5923">
            <a:off x="163704" y="3086047"/>
            <a:ext cx="2406521" cy="2853534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ASIA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124">
            <a:off x="1682099" y="3993283"/>
            <a:ext cx="1917600" cy="2491505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REPLAY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0914">
            <a:off x="5396860" y="1492572"/>
            <a:ext cx="2377616" cy="211132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REPLAY_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2955">
            <a:off x="4902255" y="2790542"/>
            <a:ext cx="2394905" cy="2267902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REPLAY_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570">
            <a:off x="6579509" y="2570559"/>
            <a:ext cx="2184912" cy="2452452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REPLAY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95" y="4041146"/>
            <a:ext cx="2409178" cy="2342946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8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Combina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multiplas</a:t>
            </a:r>
            <a:r>
              <a:rPr lang="en-US" dirty="0" smtClean="0"/>
              <a:t>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sz="3200" dirty="0" smtClean="0">
              <a:latin typeface="Calibri"/>
              <a:cs typeface="Calibri"/>
            </a:endParaRPr>
          </a:p>
          <a:p>
            <a:pPr marL="109728" indent="0">
              <a:buNone/>
            </a:pPr>
            <a:r>
              <a:rPr lang="en-US" sz="3200" dirty="0" err="1" smtClean="0"/>
              <a:t>Treinar</a:t>
            </a:r>
            <a:r>
              <a:rPr lang="en-US" sz="3200" dirty="0" smtClean="0"/>
              <a:t> as </a:t>
            </a:r>
            <a:r>
              <a:rPr lang="en-US" sz="3200" dirty="0" err="1" smtClean="0"/>
              <a:t>contramedidas</a:t>
            </a:r>
            <a:r>
              <a:rPr lang="en-US" sz="3200" dirty="0" smtClean="0"/>
              <a:t> com as </a:t>
            </a:r>
            <a:r>
              <a:rPr lang="en-US" sz="3200" dirty="0" err="1" smtClean="0"/>
              <a:t>duas</a:t>
            </a:r>
            <a:r>
              <a:rPr lang="en-US" sz="3200" dirty="0" smtClean="0"/>
              <a:t> bases de dados </a:t>
            </a:r>
            <a:r>
              <a:rPr lang="en-US" sz="3200" dirty="0" err="1" smtClean="0"/>
              <a:t>para</a:t>
            </a:r>
            <a:r>
              <a:rPr lang="en-US" sz="3200" dirty="0" smtClean="0"/>
              <a:t> </a:t>
            </a:r>
            <a:r>
              <a:rPr lang="en-US" sz="3200" dirty="0" err="1" smtClean="0"/>
              <a:t>ter</a:t>
            </a:r>
            <a:r>
              <a:rPr lang="en-US" sz="3200" dirty="0" smtClean="0"/>
              <a:t> um </a:t>
            </a:r>
            <a:r>
              <a:rPr lang="en-US" sz="3200" dirty="0" err="1" smtClean="0"/>
              <a:t>modelo</a:t>
            </a:r>
            <a:r>
              <a:rPr lang="en-US" sz="3200" dirty="0" smtClean="0"/>
              <a:t> </a:t>
            </a:r>
            <a:r>
              <a:rPr lang="en-US" sz="3200" dirty="0" err="1" smtClean="0"/>
              <a:t>melhor</a:t>
            </a:r>
            <a:r>
              <a:rPr lang="en-US" sz="3200" dirty="0" smtClean="0"/>
              <a:t> </a:t>
            </a:r>
            <a:r>
              <a:rPr lang="en-US" sz="3200" dirty="0" err="1" smtClean="0"/>
              <a:t>treinado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65256" y="-37584"/>
            <a:ext cx="269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Experiments and results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65256" y="2926682"/>
            <a:ext cx="1585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09950" y="1702633"/>
            <a:ext cx="5129654" cy="3230380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01516" y="2601475"/>
            <a:ext cx="1102407" cy="890565"/>
            <a:chOff x="982320" y="3162987"/>
            <a:chExt cx="1210501" cy="977887"/>
          </a:xfrm>
        </p:grpSpPr>
        <p:pic>
          <p:nvPicPr>
            <p:cNvPr id="38" name="Picture 37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9" name="Picture 38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39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1" name="Group 40"/>
          <p:cNvGrpSpPr/>
          <p:nvPr/>
        </p:nvGrpSpPr>
        <p:grpSpPr>
          <a:xfrm>
            <a:off x="894474" y="3705272"/>
            <a:ext cx="1009449" cy="961680"/>
            <a:chOff x="884958" y="4530286"/>
            <a:chExt cx="1108428" cy="1055975"/>
          </a:xfrm>
        </p:grpSpPr>
        <p:pic>
          <p:nvPicPr>
            <p:cNvPr id="42" name="Picture 41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42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4" name="Picture 43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Group 44"/>
          <p:cNvGrpSpPr/>
          <p:nvPr/>
        </p:nvGrpSpPr>
        <p:grpSpPr>
          <a:xfrm>
            <a:off x="2432803" y="3826305"/>
            <a:ext cx="741942" cy="735500"/>
            <a:chOff x="1233412" y="1340732"/>
            <a:chExt cx="3674414" cy="3703066"/>
          </a:xfrm>
        </p:grpSpPr>
        <p:pic>
          <p:nvPicPr>
            <p:cNvPr id="46" name="Picture 45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8" name="Picture 47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9" name="Group 48"/>
          <p:cNvGrpSpPr/>
          <p:nvPr/>
        </p:nvGrpSpPr>
        <p:grpSpPr>
          <a:xfrm>
            <a:off x="2427648" y="2862117"/>
            <a:ext cx="641456" cy="693589"/>
            <a:chOff x="3442963" y="3416403"/>
            <a:chExt cx="704353" cy="761598"/>
          </a:xfrm>
        </p:grpSpPr>
        <p:pic>
          <p:nvPicPr>
            <p:cNvPr id="50" name="Picture 49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1" name="Picture 50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2" name="Picture 51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3" name="TextBox 52"/>
          <p:cNvSpPr txBox="1"/>
          <p:nvPr/>
        </p:nvSpPr>
        <p:spPr>
          <a:xfrm>
            <a:off x="1876247" y="1693560"/>
            <a:ext cx="2586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 + CASIA FASD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2011367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3224334" y="28621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2011367" y="386446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3283575" y="387191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688820" y="2718296"/>
            <a:ext cx="1581082" cy="19346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751850" y="3196740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0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multiplas</a:t>
            </a:r>
            <a:r>
              <a:rPr lang="en-US" dirty="0"/>
              <a:t>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Existe</a:t>
            </a:r>
            <a:r>
              <a:rPr lang="en-US" sz="3200" dirty="0" smtClean="0">
                <a:latin typeface="Calibri"/>
                <a:cs typeface="Calibri"/>
              </a:rPr>
              <a:t> um </a:t>
            </a:r>
            <a:r>
              <a:rPr lang="en-US" sz="3200" dirty="0" err="1" smtClean="0">
                <a:latin typeface="Calibri"/>
                <a:cs typeface="Calibri"/>
              </a:rPr>
              <a:t>vi</a:t>
            </a:r>
            <a:r>
              <a:rPr lang="en-US" sz="3200" dirty="0" err="1" smtClean="0">
                <a:latin typeface="Calibri"/>
                <a:cs typeface="Calibri"/>
              </a:rPr>
              <a:t>és</a:t>
            </a:r>
            <a:r>
              <a:rPr lang="en-US" sz="3200" dirty="0" smtClean="0">
                <a:latin typeface="Calibri"/>
                <a:cs typeface="Calibri"/>
              </a:rPr>
              <a:t> forte </a:t>
            </a:r>
            <a:r>
              <a:rPr lang="en-US" sz="3200" dirty="0" err="1" smtClean="0">
                <a:latin typeface="Calibri"/>
                <a:cs typeface="Calibri"/>
              </a:rPr>
              <a:t>para</a:t>
            </a:r>
            <a:r>
              <a:rPr lang="en-US" sz="3200" dirty="0" smtClean="0">
                <a:latin typeface="Calibri"/>
                <a:cs typeface="Calibri"/>
              </a:rPr>
              <a:t> a base de dados Replay Attack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5256" y="-37584"/>
            <a:ext cx="269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Experiments and results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33446"/>
              </p:ext>
            </p:extLst>
          </p:nvPr>
        </p:nvGraphicFramePr>
        <p:xfrm>
          <a:off x="8334738" y="3407145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726385"/>
              </p:ext>
            </p:extLst>
          </p:nvPr>
        </p:nvGraphicFramePr>
        <p:xfrm>
          <a:off x="630890" y="1533165"/>
          <a:ext cx="7703848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44"/>
                <a:gridCol w="1987970"/>
                <a:gridCol w="1632857"/>
                <a:gridCol w="1584477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12.18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43.20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20.45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19.07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45.92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14.29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10.67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42.04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564923" y="3410078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an 51"/>
          <p:cNvSpPr/>
          <p:nvPr/>
        </p:nvSpPr>
        <p:spPr>
          <a:xfrm>
            <a:off x="509950" y="1462216"/>
            <a:ext cx="5129654" cy="16576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Fus</a:t>
            </a:r>
            <a:r>
              <a:rPr lang="en-US" dirty="0" err="1" smtClean="0"/>
              <a:t>ão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da </a:t>
            </a:r>
            <a:r>
              <a:rPr lang="en-US" dirty="0" err="1" smtClean="0"/>
              <a:t>pontuação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2797" y="5532099"/>
            <a:ext cx="853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indent="0">
              <a:buNone/>
            </a:pPr>
            <a:r>
              <a:rPr lang="en-US" sz="3200" dirty="0" err="1" smtClean="0">
                <a:latin typeface="Calibri"/>
                <a:cs typeface="Calibri"/>
              </a:rPr>
              <a:t>Treinar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cada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contramedida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err="1" smtClean="0">
                <a:latin typeface="Calibri"/>
                <a:cs typeface="Calibri"/>
              </a:rPr>
              <a:t>isoladamente</a:t>
            </a:r>
            <a:r>
              <a:rPr lang="en-US" sz="3200" dirty="0" smtClean="0">
                <a:latin typeface="Calibri"/>
                <a:cs typeface="Calibri"/>
              </a:rPr>
              <a:t> com </a:t>
            </a:r>
            <a:r>
              <a:rPr lang="en-US" sz="3200" dirty="0" err="1" smtClean="0">
                <a:latin typeface="Calibri"/>
                <a:cs typeface="Calibri"/>
              </a:rPr>
              <a:t>uma</a:t>
            </a:r>
            <a:r>
              <a:rPr lang="en-US" sz="3200" dirty="0" smtClean="0">
                <a:latin typeface="Calibri"/>
                <a:cs typeface="Calibri"/>
              </a:rPr>
              <a:t> base de dados e </a:t>
            </a:r>
            <a:r>
              <a:rPr lang="en-US" sz="3200" dirty="0" err="1" smtClean="0">
                <a:latin typeface="Calibri"/>
                <a:cs typeface="Calibri"/>
              </a:rPr>
              <a:t>fundir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as </a:t>
            </a:r>
            <a:r>
              <a:rPr lang="en-US" sz="3200" dirty="0" err="1" smtClean="0">
                <a:latin typeface="Calibri"/>
                <a:cs typeface="Calibri"/>
              </a:rPr>
              <a:t>pontua</a:t>
            </a:r>
            <a:r>
              <a:rPr lang="en-US" sz="3200" dirty="0" err="1" smtClean="0">
                <a:latin typeface="Calibri"/>
                <a:cs typeface="Calibri"/>
              </a:rPr>
              <a:t>ções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5256" y="-37584"/>
            <a:ext cx="269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Experiments and results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1516" y="1993525"/>
            <a:ext cx="1102407" cy="890565"/>
            <a:chOff x="982320" y="3162987"/>
            <a:chExt cx="1210501" cy="977887"/>
          </a:xfrm>
        </p:grpSpPr>
        <p:pic>
          <p:nvPicPr>
            <p:cNvPr id="24" name="Picture 23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3162987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Picture 25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30" y="3239908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Picture 26" descr="Screen Shot 2012-12-26 at 7.40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55" y="3334959"/>
              <a:ext cx="1011066" cy="80591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894474" y="3921432"/>
            <a:ext cx="1009449" cy="961680"/>
            <a:chOff x="884958" y="4530286"/>
            <a:chExt cx="1108428" cy="1055975"/>
          </a:xfrm>
        </p:grpSpPr>
        <p:pic>
          <p:nvPicPr>
            <p:cNvPr id="36" name="Picture 35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58" y="453028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Picture 36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20" y="4614769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Picture 37" descr="Screen Shot 2012-12-26 at 7.27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73" y="4730226"/>
              <a:ext cx="901113" cy="856035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2432803" y="4042465"/>
            <a:ext cx="741942" cy="735500"/>
            <a:chOff x="1233412" y="1340732"/>
            <a:chExt cx="3674414" cy="3703066"/>
          </a:xfrm>
        </p:grpSpPr>
        <p:pic>
          <p:nvPicPr>
            <p:cNvPr id="40" name="Picture 39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12" y="1340732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40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84" y="1726721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41" descr="Screen Shot 2012-12-26 at 7.35.09 PM.png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127" y="2135498"/>
              <a:ext cx="2806699" cy="2908300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4" name="Group 43"/>
          <p:cNvGrpSpPr/>
          <p:nvPr/>
        </p:nvGrpSpPr>
        <p:grpSpPr>
          <a:xfrm>
            <a:off x="2427648" y="2254167"/>
            <a:ext cx="641456" cy="693589"/>
            <a:chOff x="3442963" y="3416403"/>
            <a:chExt cx="704353" cy="761598"/>
          </a:xfrm>
        </p:grpSpPr>
        <p:pic>
          <p:nvPicPr>
            <p:cNvPr id="45" name="Picture 44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963" y="3416403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Picture 45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51" y="3487299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Picture 46" descr="Screen Shot 2012-12-26 at 7.41.54 PM.png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55" y="3575595"/>
              <a:ext cx="545161" cy="602406"/>
            </a:xfrm>
            <a:prstGeom prst="rect">
              <a:avLst/>
            </a:prstGeom>
            <a:ln w="9525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8" name="TextBox 47"/>
          <p:cNvSpPr txBox="1"/>
          <p:nvPr/>
        </p:nvSpPr>
        <p:spPr>
          <a:xfrm>
            <a:off x="2065415" y="1409850"/>
            <a:ext cx="25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REPLAY ATTACK</a:t>
            </a:r>
            <a:endParaRPr lang="en-US"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2011367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355874" y="2964392"/>
            <a:ext cx="1585290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spoof /</a:t>
            </a:r>
          </a:p>
          <a:p>
            <a:r>
              <a:rPr lang="en-US" sz="2800" dirty="0" smtClean="0">
                <a:latin typeface="Calibri"/>
                <a:cs typeface="Calibri"/>
              </a:rPr>
              <a:t>not spoof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3224334" y="225416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289540" y="3373201"/>
            <a:ext cx="22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CASIA FASD</a:t>
            </a:r>
            <a:endParaRPr lang="en-US" sz="2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2011367" y="4080623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3283575" y="4088077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16730" y="2124303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  <a:endParaRPr lang="en-US" sz="2200" dirty="0" smtClean="0">
              <a:latin typeface="Calibri"/>
              <a:cs typeface="Calibri"/>
            </a:endParaRP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16730" y="3978889"/>
            <a:ext cx="1581082" cy="7846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alibri"/>
                <a:cs typeface="Calibri"/>
              </a:rPr>
              <a:t>Contra-</a:t>
            </a:r>
            <a:endParaRPr lang="en-US" sz="2200" dirty="0" smtClean="0">
              <a:latin typeface="Calibri"/>
              <a:cs typeface="Calibri"/>
            </a:endParaRPr>
          </a:p>
          <a:p>
            <a:pPr algn="ctr"/>
            <a:r>
              <a:rPr lang="en-US" sz="2200" dirty="0" err="1" smtClean="0">
                <a:latin typeface="Calibri"/>
                <a:cs typeface="Calibri"/>
              </a:rPr>
              <a:t>medida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50" name="Or 49"/>
          <p:cNvSpPr/>
          <p:nvPr/>
        </p:nvSpPr>
        <p:spPr>
          <a:xfrm>
            <a:off x="6267028" y="3114138"/>
            <a:ext cx="612648" cy="612648"/>
          </a:xfrm>
          <a:prstGeom prst="flowChartOr">
            <a:avLst/>
          </a:prstGeom>
          <a:solidFill>
            <a:srgbClr val="517DB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ent-Up Arrow 50"/>
          <p:cNvSpPr/>
          <p:nvPr/>
        </p:nvSpPr>
        <p:spPr>
          <a:xfrm flipV="1">
            <a:off x="5722005" y="2165076"/>
            <a:ext cx="1076807" cy="861820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Bent-Up Arrow 55"/>
          <p:cNvSpPr/>
          <p:nvPr/>
        </p:nvSpPr>
        <p:spPr>
          <a:xfrm>
            <a:off x="5788546" y="3809672"/>
            <a:ext cx="1013434" cy="843865"/>
          </a:xfrm>
          <a:prstGeom prst="bentUpArrow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6926231" y="3089906"/>
            <a:ext cx="345846" cy="640343"/>
          </a:xfrm>
          <a:prstGeom prst="rightArrow">
            <a:avLst/>
          </a:prstGeom>
          <a:solidFill>
            <a:srgbClr val="FF6600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788546" y="1660533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88546" y="4691791"/>
            <a:ext cx="1055011" cy="48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Score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Fusão</a:t>
            </a:r>
            <a:r>
              <a:rPr lang="en-US" dirty="0"/>
              <a:t> no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1491586"/>
              </p:ext>
            </p:extLst>
          </p:nvPr>
        </p:nvGraphicFramePr>
        <p:xfrm>
          <a:off x="307153" y="2408221"/>
          <a:ext cx="7188592" cy="327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047"/>
                <a:gridCol w="1691249"/>
                <a:gridCol w="1033467"/>
                <a:gridCol w="1145529"/>
                <a:gridCol w="1332300"/>
              </a:tblGrid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Contramedida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Testado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R,C</a:t>
                      </a:r>
                      <a:endParaRPr lang="en-US" sz="13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HTER (%)</a:t>
                      </a:r>
                      <a:endParaRPr lang="en-US" sz="1800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</a:t>
                      </a:r>
                      <a:endParaRPr lang="en-US" sz="1800" b="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Correla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ção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movimento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13.71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12.39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-0.14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32.08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Texturas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com LBP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19.69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21.66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47.16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LBP-TOP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Attack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0.38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23.16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26.04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0959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CASIA FASD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-0.41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38.18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0" name="Line Callout 1 (Accent Bar) 19"/>
          <p:cNvSpPr/>
          <p:nvPr/>
        </p:nvSpPr>
        <p:spPr>
          <a:xfrm>
            <a:off x="7797946" y="2581274"/>
            <a:ext cx="770498" cy="881107"/>
          </a:xfrm>
          <a:prstGeom prst="accentCallout1">
            <a:avLst/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47179"/>
              </p:ext>
            </p:extLst>
          </p:nvPr>
        </p:nvGraphicFramePr>
        <p:xfrm>
          <a:off x="7843061" y="2612793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11.79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31.36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Line Callout 1 (Accent Bar) 21"/>
          <p:cNvSpPr/>
          <p:nvPr/>
        </p:nvSpPr>
        <p:spPr>
          <a:xfrm>
            <a:off x="7850813" y="5220758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5169"/>
              <a:gd name="adj4" fmla="val -40087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HeroicExtremeLeftFacing"/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23" name="Line Callout 1 (Accent Bar) 22"/>
          <p:cNvSpPr/>
          <p:nvPr/>
        </p:nvSpPr>
        <p:spPr>
          <a:xfrm>
            <a:off x="7898144" y="3941100"/>
            <a:ext cx="770498" cy="881107"/>
          </a:xfrm>
          <a:prstGeom prst="accentCallout1">
            <a:avLst>
              <a:gd name="adj1" fmla="val 50949"/>
              <a:gd name="adj2" fmla="val -6579"/>
              <a:gd name="adj3" fmla="val 49634"/>
              <a:gd name="adj4" fmla="val -45348"/>
            </a:avLst>
          </a:prstGeom>
          <a:solidFill>
            <a:srgbClr val="A31212"/>
          </a:solidFill>
          <a:ln>
            <a:solidFill>
              <a:srgbClr val="367CB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201385"/>
              </p:ext>
            </p:extLst>
          </p:nvPr>
        </p:nvGraphicFramePr>
        <p:xfrm>
          <a:off x="7933687" y="4003932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857608" y="2988052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51011" y="4383369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127241"/>
              </p:ext>
            </p:extLst>
          </p:nvPr>
        </p:nvGraphicFramePr>
        <p:xfrm>
          <a:off x="7885802" y="5281220"/>
          <a:ext cx="71187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71"/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903126" y="5660657"/>
            <a:ext cx="656788" cy="40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75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1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Ataque</a:t>
            </a:r>
            <a:r>
              <a:rPr lang="en-US" dirty="0" smtClean="0"/>
              <a:t> de spoofing, </a:t>
            </a:r>
            <a:r>
              <a:rPr lang="en-US" dirty="0" err="1" smtClean="0"/>
              <a:t>consiste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r>
              <a:rPr lang="en-US" dirty="0" smtClean="0"/>
              <a:t> </a:t>
            </a:r>
            <a:r>
              <a:rPr lang="en-US" dirty="0" err="1" smtClean="0"/>
              <a:t>diretos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sensor de </a:t>
            </a:r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oof-attack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75" y="3343286"/>
            <a:ext cx="3990165" cy="2871184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spoofing-ho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" y="1965662"/>
            <a:ext cx="4395706" cy="2452417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flipH="1">
            <a:off x="-20866" y="6611779"/>
            <a:ext cx="3868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The Simpsons, FOX™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3558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</a:t>
            </a:r>
            <a:r>
              <a:rPr lang="en-US" dirty="0" err="1" smtClean="0"/>
              <a:t>analisando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aspectos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/>
              <a:t>A</a:t>
            </a:r>
            <a:r>
              <a:rPr lang="en-US" dirty="0" err="1" smtClean="0"/>
              <a:t>valiação</a:t>
            </a:r>
            <a:r>
              <a:rPr lang="en-US" dirty="0" smtClean="0"/>
              <a:t> Intra Base de Dados</a:t>
            </a:r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6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</a:p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5976" y="2635833"/>
            <a:ext cx="5129654" cy="1444556"/>
            <a:chOff x="1223375" y="2581057"/>
            <a:chExt cx="5129654" cy="1444556"/>
          </a:xfrm>
        </p:grpSpPr>
        <p:sp>
          <p:nvSpPr>
            <p:cNvPr id="4" name="Can 3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81092" y="2581057"/>
              <a:ext cx="2291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1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5976" y="4620549"/>
            <a:ext cx="5129654" cy="1444556"/>
            <a:chOff x="1223375" y="2581057"/>
            <a:chExt cx="5129654" cy="1444556"/>
          </a:xfrm>
        </p:grpSpPr>
        <p:sp>
          <p:nvSpPr>
            <p:cNvPr id="28" name="Can 27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818" y="2581057"/>
              <a:ext cx="2143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2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00922" y="2830465"/>
            <a:ext cx="3473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Avaliará</a:t>
            </a:r>
            <a:r>
              <a:rPr lang="en-US" sz="2000" dirty="0" smtClean="0">
                <a:latin typeface="Calibri"/>
                <a:cs typeface="Calibri"/>
              </a:rPr>
              <a:t> o </a:t>
            </a:r>
            <a:r>
              <a:rPr lang="en-US" sz="2000" dirty="0" err="1" smtClean="0">
                <a:latin typeface="Calibri"/>
                <a:cs typeface="Calibri"/>
              </a:rPr>
              <a:t>desempenho</a:t>
            </a:r>
            <a:r>
              <a:rPr lang="en-US" sz="2000" dirty="0" smtClean="0">
                <a:latin typeface="Calibri"/>
                <a:cs typeface="Calibri"/>
              </a:rPr>
              <a:t> das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termos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detecção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ataques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cada</a:t>
            </a:r>
            <a:r>
              <a:rPr lang="en-US" sz="2000" dirty="0" smtClean="0">
                <a:latin typeface="Calibri"/>
                <a:cs typeface="Calibri"/>
              </a:rPr>
              <a:t> base de dados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8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90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Conclusões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generalização</a:t>
            </a:r>
            <a:r>
              <a:rPr lang="en-US" dirty="0" smtClean="0"/>
              <a:t> das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apontadas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 </a:t>
            </a:r>
            <a:r>
              <a:rPr lang="en-US" dirty="0" err="1" smtClean="0"/>
              <a:t>não</a:t>
            </a:r>
            <a:r>
              <a:rPr lang="en-US" dirty="0" smtClean="0"/>
              <a:t> se </a:t>
            </a:r>
            <a:r>
              <a:rPr lang="en-US" dirty="0" err="1" smtClean="0"/>
              <a:t>refletiu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testes </a:t>
            </a:r>
            <a:r>
              <a:rPr lang="en-US" dirty="0" err="1" smtClean="0"/>
              <a:t>efetuados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 </a:t>
            </a:r>
            <a:r>
              <a:rPr lang="en-US" dirty="0" err="1" smtClean="0"/>
              <a:t>sugerindo</a:t>
            </a:r>
            <a:r>
              <a:rPr lang="en-US" dirty="0" smtClean="0"/>
              <a:t> </a:t>
            </a:r>
            <a:r>
              <a:rPr lang="en-US" dirty="0" err="1" smtClean="0"/>
              <a:t>sobretreinamento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segurança</a:t>
            </a:r>
            <a:r>
              <a:rPr lang="en-US" dirty="0" smtClean="0"/>
              <a:t> (FAR 100 e FAR 1000), 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apresentaram</a:t>
            </a:r>
            <a:r>
              <a:rPr lang="en-US" dirty="0" smtClean="0"/>
              <a:t> </a:t>
            </a:r>
            <a:r>
              <a:rPr lang="en-US" dirty="0" err="1" smtClean="0"/>
              <a:t>altas</a:t>
            </a:r>
            <a:r>
              <a:rPr lang="en-US" dirty="0" smtClean="0"/>
              <a:t> </a:t>
            </a:r>
            <a:r>
              <a:rPr lang="en-US" dirty="0" err="1" smtClean="0"/>
              <a:t>taxas</a:t>
            </a:r>
            <a:r>
              <a:rPr lang="en-US" dirty="0" smtClean="0"/>
              <a:t> de FRR (</a:t>
            </a:r>
            <a:r>
              <a:rPr lang="en-US" dirty="0" err="1" smtClean="0"/>
              <a:t>acima</a:t>
            </a:r>
            <a:r>
              <a:rPr lang="en-US" dirty="0" smtClean="0"/>
              <a:t> de 90%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muitos</a:t>
            </a:r>
            <a:r>
              <a:rPr lang="en-US" dirty="0" smtClean="0"/>
              <a:t> </a:t>
            </a:r>
            <a:r>
              <a:rPr lang="en-US" dirty="0" err="1" smtClean="0"/>
              <a:t>casos</a:t>
            </a:r>
            <a:r>
              <a:rPr lang="en-US" dirty="0" smtClean="0"/>
              <a:t>) </a:t>
            </a:r>
            <a:r>
              <a:rPr lang="en-US" dirty="0" err="1" smtClean="0"/>
              <a:t>mesmo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Agradecimentos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9" y="3181746"/>
            <a:ext cx="2677546" cy="1276297"/>
          </a:xfrm>
          <a:prstGeom prst="rect">
            <a:avLst/>
          </a:prstGeom>
        </p:spPr>
      </p:pic>
      <p:pic>
        <p:nvPicPr>
          <p:cNvPr id="6" name="Picture 5" descr="Idi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8" y="3181746"/>
            <a:ext cx="4212477" cy="11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</a:t>
            </a:r>
            <a:r>
              <a:rPr lang="en-US" dirty="0" err="1" smtClean="0"/>
              <a:t>á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quantidade</a:t>
            </a:r>
            <a:r>
              <a:rPr lang="en-US" dirty="0" smtClean="0"/>
              <a:t> de dados </a:t>
            </a:r>
            <a:r>
              <a:rPr lang="en-US" dirty="0" err="1" smtClean="0"/>
              <a:t>multimídia</a:t>
            </a:r>
            <a:r>
              <a:rPr lang="en-US" dirty="0" smtClean="0"/>
              <a:t> </a:t>
            </a:r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5" name="Picture 4" descr="facebook-bur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568128"/>
            <a:ext cx="7557025" cy="4791476"/>
          </a:xfrm>
          <a:prstGeom prst="rect">
            <a:avLst/>
          </a:prstGeom>
          <a:ln w="9525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40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Ataques</a:t>
            </a:r>
            <a:r>
              <a:rPr lang="en-US" dirty="0" smtClean="0"/>
              <a:t> de spoofing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dirty="0" err="1" smtClean="0"/>
              <a:t>ídia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55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en-US" dirty="0" err="1" smtClean="0"/>
              <a:t>Contribui</a:t>
            </a:r>
            <a:r>
              <a:rPr lang="en-US" dirty="0" err="1" smtClean="0"/>
              <a:t>ções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Novo </a:t>
            </a:r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detectar</a:t>
            </a:r>
            <a:r>
              <a:rPr lang="en-US" dirty="0" smtClean="0"/>
              <a:t> face spoofs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comparativo</a:t>
            </a:r>
            <a:r>
              <a:rPr lang="en-US" dirty="0" smtClean="0"/>
              <a:t> de </a:t>
            </a:r>
            <a:r>
              <a:rPr lang="en-US" dirty="0" err="1" smtClean="0"/>
              <a:t>contramedidadas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ataques</a:t>
            </a:r>
            <a:r>
              <a:rPr lang="en-US" dirty="0" smtClean="0"/>
              <a:t> de spoofing </a:t>
            </a:r>
            <a:r>
              <a:rPr lang="en-US" dirty="0" err="1" smtClean="0"/>
              <a:t>focando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possíveis</a:t>
            </a:r>
            <a:r>
              <a:rPr lang="en-US" dirty="0" smtClean="0"/>
              <a:t> </a:t>
            </a:r>
            <a:r>
              <a:rPr lang="en-US" dirty="0" err="1" smtClean="0"/>
              <a:t>viéses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bases de dados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introduzir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11121</TotalTime>
  <Words>2126</Words>
  <Application>Microsoft Macintosh PowerPoint</Application>
  <PresentationFormat>On-screen Show (4:3)</PresentationFormat>
  <Paragraphs>654</Paragraphs>
  <Slides>65</Slides>
  <Notes>27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NILC-template</vt:lpstr>
      <vt:lpstr>Equation</vt:lpstr>
      <vt:lpstr>A Comparative Study of Countermeasures to Detect Spoofing Attacks in Face Authentication Systems</vt:lpstr>
      <vt:lpstr>Roteiro</vt:lpstr>
      <vt:lpstr>Biometria</vt:lpstr>
      <vt:lpstr>Biometria</vt:lpstr>
      <vt:lpstr>Biometria</vt:lpstr>
      <vt:lpstr>Ataque de spoofing, consiste de ataques diretos ao sensor de biometria</vt:lpstr>
      <vt:lpstr>Há uma grande quantidade de dados multimídia disponível na WEB</vt:lpstr>
      <vt:lpstr>Ataques de spoofing na mídia</vt:lpstr>
      <vt:lpstr>Contribuições</vt:lpstr>
      <vt:lpstr>Biometria</vt:lpstr>
      <vt:lpstr>Biometria</vt:lpstr>
      <vt:lpstr>Spoofing em autenticação de face</vt:lpstr>
      <vt:lpstr>Spoofing em autenticação de face</vt:lpstr>
      <vt:lpstr>Spoofing em autenticação de face</vt:lpstr>
      <vt:lpstr>Presença de vitalidade</vt:lpstr>
      <vt:lpstr>Características da cena</vt:lpstr>
      <vt:lpstr>Discrepância relativa à qualidade da imagem</vt:lpstr>
      <vt:lpstr>Bases de dados</vt:lpstr>
      <vt:lpstr>Bases de dados</vt:lpstr>
      <vt:lpstr>Bases de dados</vt:lpstr>
      <vt:lpstr>Bases de dados</vt:lpstr>
      <vt:lpstr>PowerPoint Presentation</vt:lpstr>
      <vt:lpstr>PowerPoint Presentation</vt:lpstr>
      <vt:lpstr>Texturas dinâmicas  </vt:lpstr>
      <vt:lpstr>Local Binary Patterns from Three Orthogonal Planes</vt:lpstr>
      <vt:lpstr>Arquitetura da contramedida</vt:lpstr>
      <vt:lpstr>Arquitetura da contramedida</vt:lpstr>
      <vt:lpstr>Experimentos</vt:lpstr>
      <vt:lpstr>Método de avaliação</vt:lpstr>
      <vt:lpstr>HTER</vt:lpstr>
      <vt:lpstr>Importância de cada plano LBP-TOP</vt:lpstr>
      <vt:lpstr>Avaliação de diferentes classificadores</vt:lpstr>
      <vt:lpstr>Avaliação de diferentes operadores</vt:lpstr>
      <vt:lpstr>Multiresolução vs resolução simples</vt:lpstr>
      <vt:lpstr>Acesso em vídeos</vt:lpstr>
      <vt:lpstr>Resultados finais</vt:lpstr>
      <vt:lpstr>Discussão</vt:lpstr>
      <vt:lpstr>PowerPoint Presentation</vt:lpstr>
      <vt:lpstr>PowerPoint Presentation</vt:lpstr>
      <vt:lpstr>Recursos</vt:lpstr>
      <vt:lpstr>Correlação de movimento</vt:lpstr>
      <vt:lpstr>Piscadela</vt:lpstr>
      <vt:lpstr>Textures with LBP</vt:lpstr>
      <vt:lpstr>Texturas dinâmicas com LBP-TOP</vt:lpstr>
      <vt:lpstr>Protocolo Intra-test</vt:lpstr>
      <vt:lpstr>Protocolo Inter-test</vt:lpstr>
      <vt:lpstr>Medidas de desempenho</vt:lpstr>
      <vt:lpstr>Intra-test Protocol Results</vt:lpstr>
      <vt:lpstr>Intra-test Protocol Results</vt:lpstr>
      <vt:lpstr>Inter-test Protocol Results</vt:lpstr>
      <vt:lpstr>Viés de captura</vt:lpstr>
      <vt:lpstr>Viés de captura</vt:lpstr>
      <vt:lpstr>Viés nos tipos de ataque</vt:lpstr>
      <vt:lpstr>Combinação de multiplas de dados</vt:lpstr>
      <vt:lpstr>Combinação de multiplas de dados</vt:lpstr>
      <vt:lpstr>Fusão no nível da pontuação</vt:lpstr>
      <vt:lpstr>Fusão no nível da pontuação</vt:lpstr>
      <vt:lpstr>PowerPoint Presentation</vt:lpstr>
      <vt:lpstr>PowerPoint Presentation</vt:lpstr>
      <vt:lpstr>Protocolos de Avaliação</vt:lpstr>
      <vt:lpstr>Protocolos de Avaliação</vt:lpstr>
      <vt:lpstr>PowerPoint Presentation</vt:lpstr>
      <vt:lpstr>Conclusões Parciais</vt:lpstr>
      <vt:lpstr>Agradecimentos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262</cp:revision>
  <dcterms:created xsi:type="dcterms:W3CDTF">2013-01-24T13:34:49Z</dcterms:created>
  <dcterms:modified xsi:type="dcterms:W3CDTF">2013-08-30T03:02:37Z</dcterms:modified>
</cp:coreProperties>
</file>